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9" r:id="rId4"/>
    <p:sldId id="262" r:id="rId5"/>
    <p:sldId id="263" r:id="rId6"/>
    <p:sldId id="266" r:id="rId7"/>
    <p:sldId id="264" r:id="rId8"/>
    <p:sldId id="256" r:id="rId9"/>
    <p:sldId id="257" r:id="rId10"/>
    <p:sldId id="260" r:id="rId11"/>
    <p:sldId id="265" r:id="rId12"/>
    <p:sldId id="270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5F1"/>
    <a:srgbClr val="9BABEB"/>
    <a:srgbClr val="AABEE4"/>
    <a:srgbClr val="99A7EC"/>
    <a:srgbClr val="B64DFB"/>
    <a:srgbClr val="7A3EB7"/>
    <a:srgbClr val="3995F8"/>
    <a:srgbClr val="0A0616"/>
    <a:srgbClr val="9F5BFB"/>
    <a:srgbClr val="757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6E268-4EEE-437B-B0F5-43A5FFBBB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BC4509-BACD-4962-99F5-6BD8FD218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F5E62E-E719-45AB-A8CE-E31E8D57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71F37A-F40C-4A1B-98F4-22C18CFE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603DE-1630-458D-BDDE-0D5D8FDF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1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812FD-927A-4136-A005-26F01597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50FA2-F5ED-450A-A98A-5CF55D98A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75406-4665-4DBA-866A-1F5ADBC6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386829-B6E5-4FD3-9B04-6AA454B7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E91253-600E-47AC-BA84-37F881F0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5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9EF93-FCDA-4A7F-A5E7-28A069D26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A9B4D-4701-4457-AC9C-A37171DD0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A8426-4EE9-420D-823C-5CB71B29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4ABD-9397-46BB-8965-4D37BBEA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4CDCCC-F097-452A-8B79-C37B47CF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24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F1682-9A44-4FB6-A2D8-113DC78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25B9F-60BE-48EE-AB9F-1D2004FDE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D620F-CB21-4223-9816-B237C5FA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0B742-E951-40EC-B8BB-44154240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0663B-1225-49C8-8E7E-39621003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71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B97B9-8047-4F6C-8733-AE086278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5854D7-3296-4AC7-9F81-30E35B1F2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71B742-D317-45C1-9ECC-03703060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DAB05-6695-477E-8FFB-2CC23926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D5C8C-26C5-489D-97B9-8AE6B674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33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258D7-D0FD-41CB-8664-A709BC8C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C3A74F-77FA-4266-8E0B-CC33F0053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F91D13-FB9B-4AA9-BBFC-8C96C4A26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9723F2-110C-4DAF-9A79-B167EB31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7BE88-D2DC-497E-BD49-0FAC82CF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F2706E-D8F6-493A-BA0F-9E7B3165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99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E1F95-814C-4DD4-A28B-E9BEC9FB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99EE6-7807-487E-A355-FB7F00251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B3E983-40B1-4F9B-A67D-697408BAB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1C4ACD-5169-4DA1-8414-D0E5771D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C0700F-59D1-4D9A-A6E5-A76A1B240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DF2F5-8F03-40D7-9404-C50AD790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5CACE7-039C-43C1-9E41-54C954F1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1428C-AF4A-431A-B4BE-9CBB85D5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9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326A2-8903-4C57-BF0B-7B5AD64C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769AF8-7407-4F26-B7CD-440AD7A6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697165-211A-483A-993E-1F358B74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ABA377-E855-40D0-92B8-7B79D6D3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97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5B4E21-3196-4BC4-BFBA-91C44B8A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93E21E-9B36-482B-BA2A-0BF8A526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C227CB-CA4B-4A50-BE05-6E65BB74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082AE-4AD5-4B8A-B816-F9F55439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2E2DA-E245-4931-A9A2-BECD3F9F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C597F3-E3C0-4763-8D39-7FA1F961C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47391-A704-45B9-8AFD-F5C6AC30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D4DF01-7B9A-4D2C-B49A-D14BA1C4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13925-9B36-4221-B106-27A08F08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69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F8793-60B7-4E6D-929E-D2A6034D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A829EC-B80A-4AAE-982F-2E975E25C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09948-9568-474C-B693-8768FC68A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E450D-D17E-4E9E-B888-70A824F0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61D987-A68C-4A93-80D7-9E461F19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BC31B8-4DCF-46E5-BE8D-4D336405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68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E7D95-A17B-44C4-A572-20B26DE3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38FBF6-FC86-4F2B-A509-D45577921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D871E5-8663-4CDB-B6A3-90D5C7C64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41691-4797-46F9-A9F4-7C9C25682C27}" type="datetimeFigureOut">
              <a:rPr lang="ru-RU" smtClean="0"/>
              <a:t>14.02.2024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F9476E-8D2A-495B-AE03-2D12DFCA8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67145-132A-46DF-A30A-3E7063128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F6F4A-7DCE-4C2C-AD3E-AB9810B480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5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.com/translator/file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lidesgo.com/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flo.ai/" TargetMode="External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eonardo.ai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groundai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B6B27-8FC3-4439-A782-C88B0A506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26B2C-6C10-445D-97B0-0225F82ECEE2}"/>
              </a:ext>
            </a:extLst>
          </p:cNvPr>
          <p:cNvSpPr txBox="1"/>
          <p:nvPr/>
        </p:nvSpPr>
        <p:spPr>
          <a:xfrm>
            <a:off x="2544809" y="1045756"/>
            <a:ext cx="608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C2A5F1"/>
                </a:solidFill>
                <a:latin typeface="Georgia" panose="02040502050405020303" pitchFamily="18" charset="0"/>
              </a:rPr>
              <a:t>НЕЙРОСЕТИ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4294D-E9E2-407F-A786-47279FCA0162}"/>
              </a:ext>
            </a:extLst>
          </p:cNvPr>
          <p:cNvSpPr txBox="1"/>
          <p:nvPr/>
        </p:nvSpPr>
        <p:spPr>
          <a:xfrm>
            <a:off x="1573617" y="2428399"/>
            <a:ext cx="8073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C2A5F1"/>
                </a:solidFill>
                <a:latin typeface="Georgia" panose="02040502050405020303" pitchFamily="18" charset="0"/>
              </a:rPr>
              <a:t>«Будущее уже тут»</a:t>
            </a:r>
          </a:p>
        </p:txBody>
      </p:sp>
    </p:spTree>
    <p:extLst>
      <p:ext uri="{BB962C8B-B14F-4D97-AF65-F5344CB8AC3E}">
        <p14:creationId xmlns:p14="http://schemas.microsoft.com/office/powerpoint/2010/main" val="354856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76DC0-91D9-4DA1-84A0-F1B85A677010}"/>
              </a:ext>
            </a:extLst>
          </p:cNvPr>
          <p:cNvSpPr txBox="1"/>
          <p:nvPr/>
        </p:nvSpPr>
        <p:spPr>
          <a:xfrm>
            <a:off x="645038" y="328038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gradFill>
                  <a:gsLst>
                    <a:gs pos="0">
                      <a:srgbClr val="7575FC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Georgia" panose="02040502050405020303" pitchFamily="18" charset="0"/>
                <a:cs typeface="Dubai Medium" panose="020B0603030403030204" pitchFamily="34" charset="-78"/>
              </a:rPr>
              <a:t>GPT CHATBOUT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C409AF-E8E7-4807-94C5-DA4BCC0F3BC7}"/>
              </a:ext>
            </a:extLst>
          </p:cNvPr>
          <p:cNvSpPr/>
          <p:nvPr/>
        </p:nvSpPr>
        <p:spPr>
          <a:xfrm>
            <a:off x="645038" y="981886"/>
            <a:ext cx="9730043" cy="142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Создадим приглашение на вечернее мероприятие в ресторан.</a:t>
            </a:r>
          </a:p>
          <a:p>
            <a:pPr>
              <a:lnSpc>
                <a:spcPct val="150000"/>
              </a:lnSpc>
            </a:pP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Запрос: 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Напиши пожалуйста приглашение на мероприятие, которое состоится в Ресторане Вангог в 19:00. Тема: Искусственный интеллект.</a:t>
            </a:r>
            <a:endParaRPr lang="ru-RU" sz="2000" b="0" i="0" dirty="0">
              <a:solidFill>
                <a:srgbClr val="C2A5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F60B02-CD8F-4B8D-AF43-240738706D18}"/>
              </a:ext>
            </a:extLst>
          </p:cNvPr>
          <p:cNvSpPr/>
          <p:nvPr/>
        </p:nvSpPr>
        <p:spPr>
          <a:xfrm>
            <a:off x="645037" y="2917276"/>
            <a:ext cx="9730043" cy="1882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Создадим деловое письмо</a:t>
            </a:r>
          </a:p>
          <a:p>
            <a:pPr>
              <a:lnSpc>
                <a:spcPct val="150000"/>
              </a:lnSpc>
            </a:pP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Запрос: 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Написать деловое письмо Клиенту А по предложению о встрече, где Компания Н расскажет о своих преимуществах.</a:t>
            </a:r>
          </a:p>
          <a:p>
            <a:pPr>
              <a:lnSpc>
                <a:spcPct val="150000"/>
              </a:lnSpc>
            </a:pPr>
            <a:endParaRPr lang="ru-RU" sz="2000" b="0" i="0" dirty="0">
              <a:solidFill>
                <a:srgbClr val="B64DFB"/>
              </a:solidFill>
              <a:effectLst/>
              <a:latin typeface="Georgia" panose="02040502050405020303" pitchFamily="18" charset="0"/>
              <a:cs typeface="Dubai Medium" panose="020B06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E8637-7311-4140-AA3D-760218BD3440}"/>
              </a:ext>
            </a:extLst>
          </p:cNvPr>
          <p:cNvSpPr txBox="1"/>
          <p:nvPr/>
        </p:nvSpPr>
        <p:spPr>
          <a:xfrm>
            <a:off x="645037" y="2499112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A7EC"/>
                </a:solidFill>
                <a:latin typeface="Georgia" panose="02040502050405020303" pitchFamily="18" charset="0"/>
                <a:cs typeface="Dubai Medium" panose="020B0603030403030204" pitchFamily="34" charset="-78"/>
              </a:rPr>
              <a:t>MAX</a:t>
            </a:r>
            <a:r>
              <a:rPr lang="ru-RU" sz="2800" b="1" dirty="0">
                <a:solidFill>
                  <a:srgbClr val="99A7EC"/>
                </a:solidFill>
                <a:latin typeface="Georgia" panose="02040502050405020303" pitchFamily="18" charset="0"/>
                <a:cs typeface="Dubai Medium" panose="020B0603030403030204" pitchFamily="34" charset="-78"/>
              </a:rPr>
              <a:t>ТЕКСТ</a:t>
            </a:r>
            <a:endParaRPr lang="en-US" sz="2800" b="1" dirty="0">
              <a:solidFill>
                <a:srgbClr val="99A7EC"/>
              </a:solidFill>
              <a:latin typeface="Georgia" panose="02040502050405020303" pitchFamily="18" charset="0"/>
              <a:cs typeface="Dubai Medium" panose="020B06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595FA-590E-412C-96E8-44BDA7694EBB}"/>
              </a:ext>
            </a:extLst>
          </p:cNvPr>
          <p:cNvSpPr txBox="1"/>
          <p:nvPr/>
        </p:nvSpPr>
        <p:spPr>
          <a:xfrm>
            <a:off x="645037" y="4601566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ABEE4"/>
                </a:solidFill>
                <a:latin typeface="Georgia" panose="02040502050405020303" pitchFamily="18" charset="0"/>
                <a:cs typeface="Dubai Medium" panose="020B0603030403030204" pitchFamily="34" charset="-78"/>
              </a:rPr>
              <a:t>ONLINE GPT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BCB928-EC56-4D33-9F16-68AB1336468A}"/>
              </a:ext>
            </a:extLst>
          </p:cNvPr>
          <p:cNvSpPr/>
          <p:nvPr/>
        </p:nvSpPr>
        <p:spPr>
          <a:xfrm>
            <a:off x="645037" y="5124786"/>
            <a:ext cx="9730043" cy="142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Создадим подробный план </a:t>
            </a:r>
          </a:p>
          <a:p>
            <a:pPr>
              <a:lnSpc>
                <a:spcPct val="150000"/>
              </a:lnSpc>
            </a:pP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Запрос: План совещания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2000" b="0" i="0" dirty="0">
              <a:solidFill>
                <a:srgbClr val="B64DFB"/>
              </a:solidFill>
              <a:effectLst/>
              <a:latin typeface="Georgia" panose="02040502050405020303" pitchFamily="18" charset="0"/>
              <a:cs typeface="Dubai Medium" panose="020B0603030403030204" pitchFamily="34" charset="-78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80BE5F-9F62-4D23-9D4D-7D728C590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395"/>
          <a:stretch/>
        </p:blipFill>
        <p:spPr>
          <a:xfrm>
            <a:off x="3626718" y="3071517"/>
            <a:ext cx="9528874" cy="37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CC6E4D-4BC2-4228-B47E-F8174BF40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8"/>
          <a:stretch/>
        </p:blipFill>
        <p:spPr>
          <a:xfrm>
            <a:off x="-606056" y="2411703"/>
            <a:ext cx="13093274" cy="4446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197150-8D2A-4110-B198-5C0ECED2462E}"/>
              </a:ext>
            </a:extLst>
          </p:cNvPr>
          <p:cNvSpPr txBox="1"/>
          <p:nvPr/>
        </p:nvSpPr>
        <p:spPr>
          <a:xfrm>
            <a:off x="645038" y="425303"/>
            <a:ext cx="646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НЕЙРОСЕТЕВЫЕ ПОМОЩНИКИ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DAEBC-EAB2-447D-B079-2B099AAC5FA6}"/>
              </a:ext>
            </a:extLst>
          </p:cNvPr>
          <p:cNvSpPr txBox="1"/>
          <p:nvPr/>
        </p:nvSpPr>
        <p:spPr>
          <a:xfrm>
            <a:off x="645038" y="1483537"/>
            <a:ext cx="860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Переводчик: 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DeepL Translate – Самый точный переводчик в мире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6C8FA-7558-4C4D-9EEA-6785068F9828}"/>
              </a:ext>
            </a:extLst>
          </p:cNvPr>
          <p:cNvSpPr txBox="1"/>
          <p:nvPr/>
        </p:nvSpPr>
        <p:spPr>
          <a:xfrm>
            <a:off x="645038" y="2088538"/>
            <a:ext cx="105482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Сайт, где можно найти картинки для презентации: 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https://www.freepik.com/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ACCC8-7CEE-4731-8059-CF7FB12768B4}"/>
              </a:ext>
            </a:extLst>
          </p:cNvPr>
          <p:cNvSpPr txBox="1"/>
          <p:nvPr/>
        </p:nvSpPr>
        <p:spPr>
          <a:xfrm>
            <a:off x="645038" y="2782669"/>
            <a:ext cx="105482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Сайт, где можно найти иконки для презентации: 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73428-5B69-470C-93FC-1A0452B2F769}"/>
              </a:ext>
            </a:extLst>
          </p:cNvPr>
          <p:cNvSpPr txBox="1"/>
          <p:nvPr/>
        </p:nvSpPr>
        <p:spPr>
          <a:xfrm>
            <a:off x="645037" y="3476800"/>
            <a:ext cx="105482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шаблонов для презентации: 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</a:t>
            </a:r>
            <a:endParaRPr lang="en-US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13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AC9880-A06A-450E-A3B7-2C0AF2C66DD6}"/>
              </a:ext>
            </a:extLst>
          </p:cNvPr>
          <p:cNvSpPr/>
          <p:nvPr/>
        </p:nvSpPr>
        <p:spPr>
          <a:xfrm>
            <a:off x="645038" y="851258"/>
            <a:ext cx="10621377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Suno строит будущее, в котором каждый может создавать отличную музыку. Независимо от того, являетесь ли вы певцом душа или артистом, участвующим в чартах, мы разрушаем барьеры между вами и песней, которую вы мечтаете создать. Никакого инструмента не нужно, только воображение. От вашего разума к музыке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0" i="0" dirty="0">
              <a:solidFill>
                <a:srgbClr val="C2A5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72E75-D541-4559-9E2C-698AE738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91"/>
          <a:stretch/>
        </p:blipFill>
        <p:spPr>
          <a:xfrm rot="5400000">
            <a:off x="1842319" y="1387436"/>
            <a:ext cx="3831435" cy="6352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3F3AF-9F71-4CB7-84ED-E3A9035AE452}"/>
              </a:ext>
            </a:extLst>
          </p:cNvPr>
          <p:cNvSpPr txBox="1"/>
          <p:nvPr/>
        </p:nvSpPr>
        <p:spPr>
          <a:xfrm>
            <a:off x="645038" y="328038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BABEB"/>
                </a:solidFill>
                <a:latin typeface="Georgia" panose="02040502050405020303" pitchFamily="18" charset="0"/>
                <a:cs typeface="Dubai Medium" panose="020B0603030403030204" pitchFamily="34" charset="-78"/>
              </a:rPr>
              <a:t>SUNO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066E41-F62A-4242-AE36-FE13083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48" y="3073101"/>
            <a:ext cx="6487486" cy="33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1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209C9-F935-4BBC-87C4-D54FC6B76D53}"/>
              </a:ext>
            </a:extLst>
          </p:cNvPr>
          <p:cNvSpPr txBox="1"/>
          <p:nvPr/>
        </p:nvSpPr>
        <p:spPr>
          <a:xfrm>
            <a:off x="645038" y="425303"/>
            <a:ext cx="1090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B64DFB"/>
                </a:solidFill>
                <a:latin typeface="Georgia" panose="02040502050405020303" pitchFamily="18" charset="0"/>
              </a:rPr>
              <a:t>Главное:</a:t>
            </a:r>
          </a:p>
          <a:p>
            <a:endParaRPr lang="ru-RU" sz="3600" dirty="0">
              <a:solidFill>
                <a:srgbClr val="B64DFB"/>
              </a:solidFill>
              <a:latin typeface="Georgia" panose="02040502050405020303" pitchFamily="18" charset="0"/>
            </a:endParaRPr>
          </a:p>
          <a:p>
            <a:r>
              <a:rPr lang="ru-RU" sz="36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Нейросети – новые инструменты.</a:t>
            </a:r>
          </a:p>
          <a:p>
            <a:r>
              <a:rPr lang="ru-RU" sz="36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как их использовать, зависит только от Вас. </a:t>
            </a:r>
          </a:p>
          <a:p>
            <a:r>
              <a:rPr lang="ru-RU" sz="36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Ваших замыслов, идей и целей.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C5060-68B1-40E6-9389-F523239AA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8"/>
          <a:stretch/>
        </p:blipFill>
        <p:spPr>
          <a:xfrm>
            <a:off x="-648001" y="2411703"/>
            <a:ext cx="13093274" cy="44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06AC06-ADF6-4489-AAB1-4F3127C78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51" y="444500"/>
            <a:ext cx="2980678" cy="596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F077A-EE71-4ECB-8697-980283CD0D4D}"/>
              </a:ext>
            </a:extLst>
          </p:cNvPr>
          <p:cNvSpPr txBox="1"/>
          <p:nvPr/>
        </p:nvSpPr>
        <p:spPr>
          <a:xfrm>
            <a:off x="4894817" y="586214"/>
            <a:ext cx="5397500" cy="165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>
                <a:solidFill>
                  <a:srgbClr val="C2A5F1"/>
                </a:solidFill>
                <a:latin typeface="Georgia" panose="02040502050405020303" pitchFamily="18" charset="0"/>
              </a:rPr>
              <a:t>БЛАГОДАРИМ ВАС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solidFill>
                  <a:srgbClr val="C2A5F1"/>
                </a:solidFill>
                <a:latin typeface="Georgia" panose="02040502050405020303" pitchFamily="18" charset="0"/>
              </a:rPr>
              <a:t>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79EA8-EBB5-4D13-8A20-9AD683D9FC6E}"/>
              </a:ext>
            </a:extLst>
          </p:cNvPr>
          <p:cNvSpPr txBox="1"/>
          <p:nvPr/>
        </p:nvSpPr>
        <p:spPr>
          <a:xfrm>
            <a:off x="5278992" y="2976989"/>
            <a:ext cx="6457949" cy="1952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C2A5F1"/>
                </a:solidFill>
                <a:latin typeface="Georgia" panose="02040502050405020303" pitchFamily="18" charset="0"/>
              </a:rPr>
              <a:t>Поделитесь впечатлениями. 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rgbClr val="C2A5F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C2A5F1"/>
                </a:solidFill>
                <a:latin typeface="Georgia" panose="02040502050405020303" pitchFamily="18" charset="0"/>
              </a:rPr>
              <a:t>Поставьте оценку вебинару от 1 до 10.</a:t>
            </a:r>
          </a:p>
        </p:txBody>
      </p:sp>
    </p:spTree>
    <p:extLst>
      <p:ext uri="{BB962C8B-B14F-4D97-AF65-F5344CB8AC3E}">
        <p14:creationId xmlns:p14="http://schemas.microsoft.com/office/powerpoint/2010/main" val="175177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8299762" y="707924"/>
            <a:ext cx="3008685" cy="2969342"/>
          </a:xfrm>
          <a:prstGeom prst="ellipse">
            <a:avLst/>
          </a:prstGeom>
          <a:gradFill flip="none" rotWithShape="1">
            <a:gsLst>
              <a:gs pos="0">
                <a:srgbClr val="9F5BFB">
                  <a:alpha val="46000"/>
                </a:srgbClr>
              </a:gs>
              <a:gs pos="48000">
                <a:srgbClr val="B64DFB"/>
              </a:gs>
              <a:gs pos="100000">
                <a:srgbClr val="0A0616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37424-D724-4D64-851D-BA89FA6D74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366" y="0"/>
            <a:ext cx="3137478" cy="44998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DD66B5-0FC1-49FB-8691-3F0B41C12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9999"/>
          <a:stretch/>
        </p:blipFill>
        <p:spPr>
          <a:xfrm>
            <a:off x="7427563" y="2411117"/>
            <a:ext cx="4764437" cy="44468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44E05E-A611-4DC5-85F7-44FFB3CC2A10}"/>
              </a:ext>
            </a:extLst>
          </p:cNvPr>
          <p:cNvSpPr/>
          <p:nvPr/>
        </p:nvSpPr>
        <p:spPr>
          <a:xfrm>
            <a:off x="645039" y="948523"/>
            <a:ext cx="800320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995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Помощник Операционного Директора </a:t>
            </a:r>
          </a:p>
          <a:p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Графический дизайнер/Иллюстратор/Нейродизайнер</a:t>
            </a:r>
          </a:p>
          <a:p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 на ProCharity- платформа интеллектуального волонтерства</a:t>
            </a:r>
          </a:p>
          <a:p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Behance – личная страничка</a:t>
            </a:r>
          </a:p>
          <a:p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команды в одной арт-студии по созданию мультика для Владивостока (в процессе создания)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МЕЖДУНАРОДНОГО КОНКУРСА ТЕКСТИЛЬНОГО ДИЗАЙНА </a:t>
            </a:r>
            <a:r>
              <a:rPr lang="en-US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DESIGN TALENTS SOLSTUDIO DESIGN AWARD 2024 </a:t>
            </a:r>
            <a:endParaRPr lang="ru-RU" sz="2000" b="1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еще не подведены)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B2344-0332-461D-B4AB-2D21D56106C2}"/>
              </a:ext>
            </a:extLst>
          </p:cNvPr>
          <p:cNvSpPr txBox="1"/>
          <p:nvPr/>
        </p:nvSpPr>
        <p:spPr>
          <a:xfrm>
            <a:off x="645039" y="425303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АЛИЕВА ЛУИЗА</a:t>
            </a:r>
          </a:p>
        </p:txBody>
      </p:sp>
    </p:spTree>
    <p:extLst>
      <p:ext uri="{BB962C8B-B14F-4D97-AF65-F5344CB8AC3E}">
        <p14:creationId xmlns:p14="http://schemas.microsoft.com/office/powerpoint/2010/main" val="256467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A078B-FCBD-47A9-976F-CEFD82CDE5B1}"/>
              </a:ext>
            </a:extLst>
          </p:cNvPr>
          <p:cNvSpPr txBox="1"/>
          <p:nvPr/>
        </p:nvSpPr>
        <p:spPr>
          <a:xfrm>
            <a:off x="645039" y="425303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МОИ РАБОТЫ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03D67-1C5E-4A82-98A9-4A6082470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b="29999"/>
          <a:stretch/>
        </p:blipFill>
        <p:spPr>
          <a:xfrm rot="16200000">
            <a:off x="5207036" y="-266665"/>
            <a:ext cx="7264327" cy="67056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5D68F-0D29-4A08-B3B1-722873544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7" y="1074357"/>
            <a:ext cx="3096451" cy="52125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B3721-3479-40E4-9F18-7E4A60670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58" y="1074357"/>
            <a:ext cx="2572832" cy="1474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32A67C-3B7D-4F72-ABBA-8552467EC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58" y="4670404"/>
            <a:ext cx="2572832" cy="1616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61FC76-C46D-49C2-B10C-E29F2EC11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79" y="2837951"/>
            <a:ext cx="2616311" cy="1471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3F1AF9-82CE-4CB7-B57F-287E1B163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27" y="1074357"/>
            <a:ext cx="2318469" cy="22092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270E32-C928-4E0E-B848-250A8B078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29" y="1074358"/>
            <a:ext cx="1800760" cy="22092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A76039-6961-4394-BA60-312C7AFE7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37" y="957478"/>
            <a:ext cx="1665269" cy="23261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0F5F79-BDAE-4C54-8A53-E4E378CBD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55" y="3841534"/>
            <a:ext cx="2399844" cy="244538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A7F4A1-F69A-4D2E-869C-F93522A71F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96" y="3859604"/>
            <a:ext cx="2366745" cy="24273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FFDF4D2-8680-43F5-B0B3-F8C8DF833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37" y="3993999"/>
            <a:ext cx="2164770" cy="22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A078B-FCBD-47A9-976F-CEFD82CDE5B1}"/>
              </a:ext>
            </a:extLst>
          </p:cNvPr>
          <p:cNvSpPr txBox="1"/>
          <p:nvPr/>
        </p:nvSpPr>
        <p:spPr>
          <a:xfrm>
            <a:off x="645039" y="425303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ПЛАН ВЕБИНАРА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A30A4-52F3-46D2-BAC4-195F1AB6026B}"/>
              </a:ext>
            </a:extLst>
          </p:cNvPr>
          <p:cNvSpPr txBox="1"/>
          <p:nvPr/>
        </p:nvSpPr>
        <p:spPr>
          <a:xfrm>
            <a:off x="645039" y="1292950"/>
            <a:ext cx="10047767" cy="611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нейросетях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промтинга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Нейросеть </a:t>
            </a:r>
            <a:r>
              <a:rPr lang="en-US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</a:t>
            </a: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ru-RU" sz="24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Нейросеть: работа с текстом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Нейросетевые помощники: где можно искать готовые картинки,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шаблоны для презентации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создадим песню в Неросети </a:t>
            </a:r>
            <a:r>
              <a:rPr lang="en-US" sz="24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B64DFB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B64DFB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B64DFB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03D67-1C5E-4A82-98A9-4A6082470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b="29999"/>
          <a:stretch/>
        </p:blipFill>
        <p:spPr>
          <a:xfrm rot="16200000">
            <a:off x="5207036" y="-266665"/>
            <a:ext cx="7264327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A078B-FCBD-47A9-976F-CEFD82CDE5B1}"/>
              </a:ext>
            </a:extLst>
          </p:cNvPr>
          <p:cNvSpPr txBox="1"/>
          <p:nvPr/>
        </p:nvSpPr>
        <p:spPr>
          <a:xfrm>
            <a:off x="645039" y="425303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О НЕЙРОСЕТЯХ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7CE861-03A9-4711-8D1E-B3DB47DC3189}"/>
              </a:ext>
            </a:extLst>
          </p:cNvPr>
          <p:cNvSpPr/>
          <p:nvPr/>
        </p:nvSpPr>
        <p:spPr>
          <a:xfrm>
            <a:off x="645038" y="1120385"/>
            <a:ext cx="107976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Первые технологии появились ещё в 40-х годах  20 века! </a:t>
            </a:r>
          </a:p>
          <a:p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Генеративные нейросети взорвали интернет в 2023 году. </a:t>
            </a:r>
          </a:p>
          <a:p>
            <a:b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Генеративные нейросети – </a:t>
            </a: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системы, которые генерируют контент. </a:t>
            </a:r>
          </a:p>
          <a:p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Генеративные нейросети бывают: </a:t>
            </a:r>
          </a:p>
          <a:p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text-to-text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(генерируют текст по текстовому запросу)</a:t>
            </a:r>
          </a:p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text-to-img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(генерируют картинки по текстовому запросу)</a:t>
            </a:r>
          </a:p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text-to-video</a:t>
            </a: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(генерируют видео по текстовому запросу)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3793F2-0576-42AA-8857-F4FD2CCD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395"/>
          <a:stretch/>
        </p:blipFill>
        <p:spPr>
          <a:xfrm>
            <a:off x="2902818" y="3071517"/>
            <a:ext cx="9528874" cy="37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A078B-FCBD-47A9-976F-CEFD82CDE5B1}"/>
              </a:ext>
            </a:extLst>
          </p:cNvPr>
          <p:cNvSpPr txBox="1"/>
          <p:nvPr/>
        </p:nvSpPr>
        <p:spPr>
          <a:xfrm>
            <a:off x="645039" y="425303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ВОЗМОЖНОСТИ 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7CE861-03A9-4711-8D1E-B3DB47DC3189}"/>
              </a:ext>
            </a:extLst>
          </p:cNvPr>
          <p:cNvSpPr/>
          <p:nvPr/>
        </p:nvSpPr>
        <p:spPr>
          <a:xfrm>
            <a:off x="645039" y="948523"/>
            <a:ext cx="1079766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сейчас с помощью нейросетей можно:</a:t>
            </a:r>
          </a:p>
          <a:p>
            <a:endParaRPr lang="ru-RU" sz="2000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Составить список вопросов для брифа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Ответить клиенту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Сократить ТЗ, выделить главное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Составить структуру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Написать тексты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Провести сеанс психотерапии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Провести конкурентный анализ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Придумать названия и заголовки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Создать референсы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Найти свою Половинку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Изменить референсы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Собрать 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moodboard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Создать иллюстрацию/фото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Выразить свои чувства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Удалить фон/добавить фон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Создать </a:t>
            </a: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mockup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3793F2-0576-42AA-8857-F4FD2CCD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395"/>
          <a:stretch/>
        </p:blipFill>
        <p:spPr>
          <a:xfrm>
            <a:off x="3626718" y="3071517"/>
            <a:ext cx="9528874" cy="3786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5B50FE-B23B-44F1-AADC-BE8A6EEAC17B}"/>
              </a:ext>
            </a:extLst>
          </p:cNvPr>
          <p:cNvSpPr txBox="1"/>
          <p:nvPr/>
        </p:nvSpPr>
        <p:spPr>
          <a:xfrm>
            <a:off x="7400925" y="1928497"/>
            <a:ext cx="3880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2A5F1"/>
                </a:solidFill>
                <a:latin typeface="Georgia" panose="02040502050405020303" pitchFamily="18" charset="0"/>
              </a:rPr>
              <a:t>Найди три ошибки: </a:t>
            </a:r>
          </a:p>
          <a:p>
            <a:pPr algn="ctr"/>
            <a:r>
              <a:rPr lang="ru-RU" sz="2400" dirty="0">
                <a:solidFill>
                  <a:srgbClr val="C2A5F1"/>
                </a:solidFill>
                <a:latin typeface="Georgia" panose="02040502050405020303" pitchFamily="18" charset="0"/>
              </a:rPr>
              <a:t>что нейросеть пока делать не может?</a:t>
            </a:r>
          </a:p>
        </p:txBody>
      </p:sp>
    </p:spTree>
    <p:extLst>
      <p:ext uri="{BB962C8B-B14F-4D97-AF65-F5344CB8AC3E}">
        <p14:creationId xmlns:p14="http://schemas.microsoft.com/office/powerpoint/2010/main" val="3169912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A078B-FCBD-47A9-976F-CEFD82CDE5B1}"/>
              </a:ext>
            </a:extLst>
          </p:cNvPr>
          <p:cNvSpPr txBox="1"/>
          <p:nvPr/>
        </p:nvSpPr>
        <p:spPr>
          <a:xfrm>
            <a:off x="645038" y="425303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64DFB"/>
                </a:solidFill>
                <a:latin typeface="Georgia" panose="02040502050405020303" pitchFamily="18" charset="0"/>
              </a:rPr>
              <a:t>ОСНОВЫ ПРОМТИНГА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F9C1AC-D22F-4780-879C-38E2F600C4E7}"/>
              </a:ext>
            </a:extLst>
          </p:cNvPr>
          <p:cNvSpPr/>
          <p:nvPr/>
        </p:nvSpPr>
        <p:spPr>
          <a:xfrm>
            <a:off x="701963" y="1041032"/>
            <a:ext cx="102338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 англ. </a:t>
            </a: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запрос, подсказка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запрос в нейросеть, который подсказывает ей, что нужно делать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обычно это текст (но может быть и картинка и аудио)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строится по разному для разных задач</a:t>
            </a:r>
          </a:p>
          <a:p>
            <a:endParaRPr lang="ru-RU" sz="2000" b="0" i="0" dirty="0">
              <a:solidFill>
                <a:srgbClr val="C2A5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Какие промты разберем: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text-2-text (даем текст, получаем текст)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text-2-img (даем текст, получаем картинку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C9EF93-4BA2-44F0-9B61-EC921A906EB7}"/>
              </a:ext>
            </a:extLst>
          </p:cNvPr>
          <p:cNvSpPr/>
          <p:nvPr/>
        </p:nvSpPr>
        <p:spPr>
          <a:xfrm>
            <a:off x="701963" y="3934941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брать промты:</a:t>
            </a:r>
          </a:p>
          <a:p>
            <a:pPr marL="342900" indent="-342900">
              <a:buAutoNum type="arabicPeriod"/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Придумывать</a:t>
            </a:r>
          </a:p>
          <a:p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Использовать инструменты: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0" i="0" u="none" strike="noStrike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https://lexica.art/</a:t>
            </a:r>
            <a:endParaRPr lang="ru-RU" sz="2000" b="0" i="0" dirty="0">
              <a:solidFill>
                <a:srgbClr val="C2A5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2A5F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https://freeflo.ai/</a:t>
            </a:r>
            <a:endParaRPr lang="ru-RU" sz="2000" dirty="0">
              <a:solidFill>
                <a:srgbClr val="C2A5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0" i="0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  <a:effectLst/>
              <a:latin typeface="Georgia" panose="02040502050405020303" pitchFamily="18" charset="0"/>
            </a:endParaRPr>
          </a:p>
          <a:p>
            <a:endParaRPr lang="ru-RU" b="0" i="0" dirty="0">
              <a:gradFill>
                <a:gsLst>
                  <a:gs pos="27000">
                    <a:srgbClr val="6A7CFC"/>
                  </a:gs>
                  <a:gs pos="53000">
                    <a:srgbClr val="995EFA"/>
                  </a:gs>
                  <a:gs pos="83000">
                    <a:srgbClr val="B64DFB"/>
                  </a:gs>
                </a:gsLst>
                <a:lin ang="10800000" scaled="1"/>
              </a:gradFill>
              <a:effectLst/>
              <a:latin typeface="Inte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15B211-9AF7-4FB4-A889-42E02994A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b="29999"/>
          <a:stretch/>
        </p:blipFill>
        <p:spPr>
          <a:xfrm rot="16200000">
            <a:off x="5207036" y="-126964"/>
            <a:ext cx="7264327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6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67F0BD-FC40-428F-AAF4-88C0CF024E40}"/>
              </a:ext>
            </a:extLst>
          </p:cNvPr>
          <p:cNvSpPr/>
          <p:nvPr/>
        </p:nvSpPr>
        <p:spPr>
          <a:xfrm>
            <a:off x="645038" y="886321"/>
            <a:ext cx="9101440" cy="2344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0" i="0" u="none" strike="noStrike" dirty="0">
                <a:solidFill>
                  <a:srgbClr val="337AB7"/>
                </a:solidFill>
                <a:effectLst/>
                <a:latin typeface="Georgia" panose="02040502050405020303" pitchFamily="18" charset="0"/>
                <a:cs typeface="Dubai Medium" panose="020B0603030403030204" pitchFamily="34" charset="-78"/>
                <a:hlinkClick r:id="rId2"/>
              </a:rPr>
              <a:t>https://leonardo.ai/</a:t>
            </a:r>
            <a:endParaRPr lang="ru-RU" sz="2000" b="0" i="0" dirty="0">
              <a:solidFill>
                <a:srgbClr val="171717"/>
              </a:solidFill>
              <a:effectLst/>
              <a:latin typeface="Georgia" panose="02040502050405020303" pitchFamily="18" charset="0"/>
              <a:cs typeface="Dubai Medium" panose="020B0603030403030204" pitchFamily="34" charset="-78"/>
            </a:endParaRPr>
          </a:p>
          <a:p>
            <a:pPr>
              <a:lnSpc>
                <a:spcPct val="150000"/>
              </a:lnSpc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 беплатных токенов каждые 12 часов (~30-40 картинок)</a:t>
            </a:r>
            <a:b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$10 : 8 500 tokens per month (2000+ картинок)</a:t>
            </a:r>
          </a:p>
          <a:p>
            <a:pPr>
              <a:lnSpc>
                <a:spcPct val="150000"/>
              </a:lnSpc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в коммерческих целях</a:t>
            </a:r>
            <a:b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VPN не нужен, но нужна регистрация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489FF2-11DB-4D13-A1D3-CEE040AE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70" y="2825313"/>
            <a:ext cx="6097992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4791FC-10AF-49A0-9322-F11634173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91"/>
          <a:stretch/>
        </p:blipFill>
        <p:spPr>
          <a:xfrm rot="5400000">
            <a:off x="1905612" y="1765991"/>
            <a:ext cx="3831435" cy="6352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246A18-BAB5-4415-9B07-4F2CE1EDC77C}"/>
              </a:ext>
            </a:extLst>
          </p:cNvPr>
          <p:cNvSpPr txBox="1"/>
          <p:nvPr/>
        </p:nvSpPr>
        <p:spPr>
          <a:xfrm>
            <a:off x="645038" y="328038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gradFill flip="none" rotWithShape="1">
                  <a:gsLst>
                    <a:gs pos="18000">
                      <a:srgbClr val="6A7CFC"/>
                    </a:gs>
                    <a:gs pos="32000">
                      <a:srgbClr val="995EFA"/>
                    </a:gs>
                    <a:gs pos="55000">
                      <a:srgbClr val="B64DFB"/>
                    </a:gs>
                  </a:gsLst>
                  <a:lin ang="16200000" scaled="1"/>
                  <a:tileRect/>
                </a:gradFill>
                <a:latin typeface="Georgia" panose="02040502050405020303" pitchFamily="18" charset="0"/>
                <a:cs typeface="Dubai Medium" panose="020B0603030403030204" pitchFamily="34" charset="-78"/>
              </a:rPr>
              <a:t>Leonardo AI</a:t>
            </a:r>
            <a:endParaRPr lang="ru-RU" sz="2800" dirty="0">
              <a:gradFill flip="none" rotWithShape="1">
                <a:gsLst>
                  <a:gs pos="18000">
                    <a:srgbClr val="6A7CFC"/>
                  </a:gs>
                  <a:gs pos="32000">
                    <a:srgbClr val="995EFA"/>
                  </a:gs>
                  <a:gs pos="55000">
                    <a:srgbClr val="B64DFB"/>
                  </a:gs>
                </a:gsLst>
                <a:lin ang="16200000" scaled="1"/>
                <a:tileRect/>
              </a:gradFill>
              <a:latin typeface="Georgia" panose="02040502050405020303" pitchFamily="18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725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8ED6E4-F4C0-4856-97BC-BB3ADB34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844" y="2707784"/>
            <a:ext cx="6487411" cy="37118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AC9880-A06A-450E-A3B7-2C0AF2C66DD6}"/>
              </a:ext>
            </a:extLst>
          </p:cNvPr>
          <p:cNvSpPr/>
          <p:nvPr/>
        </p:nvSpPr>
        <p:spPr>
          <a:xfrm>
            <a:off x="645038" y="851258"/>
            <a:ext cx="9730043" cy="1882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Ссылка на нейросеть:</a:t>
            </a: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0" i="0" u="none" strike="noStrike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https://playgroundai.com</a:t>
            </a: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500 генераций в день, можно генерировать </a:t>
            </a:r>
            <a:r>
              <a:rPr lang="ru-RU" sz="2000" b="0" i="0" u="sng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одно изображение за раз</a:t>
            </a:r>
            <a:endParaRPr lang="ru-RU" sz="2000" b="0" i="0" dirty="0">
              <a:solidFill>
                <a:srgbClr val="C2A5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0" i="0" dirty="0">
                <a:solidFill>
                  <a:srgbClr val="C2A5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15$/месяц — 1000 генераций в день. Можно использовать в коммерческих целях. Нужна регистрация, VPN не нужен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72E75-D541-4559-9E2C-698AE738E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91"/>
          <a:stretch/>
        </p:blipFill>
        <p:spPr>
          <a:xfrm rot="5400000">
            <a:off x="1842319" y="1387436"/>
            <a:ext cx="3831435" cy="6352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3F3AF-9F71-4CB7-84ED-E3A9035AE452}"/>
              </a:ext>
            </a:extLst>
          </p:cNvPr>
          <p:cNvSpPr txBox="1"/>
          <p:nvPr/>
        </p:nvSpPr>
        <p:spPr>
          <a:xfrm>
            <a:off x="645038" y="328038"/>
            <a:ext cx="484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64DFB"/>
                </a:solidFill>
                <a:latin typeface="Georgia" panose="02040502050405020303" pitchFamily="18" charset="0"/>
                <a:cs typeface="Dubai Medium" panose="020B0603030403030204" pitchFamily="34" charset="-78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1124417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633</Words>
  <Application>Microsoft Office PowerPoint</Application>
  <PresentationFormat>Широкоэкранный</PresentationFormat>
  <Paragraphs>106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Inter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Алиева Луиза Фаритовна</dc:creator>
  <cp:lastModifiedBy>Admin</cp:lastModifiedBy>
  <cp:revision>43</cp:revision>
  <dcterms:created xsi:type="dcterms:W3CDTF">2024-02-04T09:10:57Z</dcterms:created>
  <dcterms:modified xsi:type="dcterms:W3CDTF">2024-02-14T09:52:34Z</dcterms:modified>
</cp:coreProperties>
</file>