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326" r:id="rId6"/>
    <p:sldId id="300" r:id="rId7"/>
    <p:sldId id="318" r:id="rId8"/>
    <p:sldId id="293" r:id="rId9"/>
    <p:sldId id="325" r:id="rId10"/>
    <p:sldId id="268" r:id="rId11"/>
    <p:sldId id="316" r:id="rId12"/>
    <p:sldId id="317" r:id="rId13"/>
    <p:sldId id="319" r:id="rId14"/>
    <p:sldId id="320" r:id="rId15"/>
    <p:sldId id="322" r:id="rId16"/>
    <p:sldId id="315" r:id="rId17"/>
    <p:sldId id="324" r:id="rId18"/>
    <p:sldId id="314" r:id="rId19"/>
    <p:sldId id="323" r:id="rId20"/>
    <p:sldId id="327" r:id="rId21"/>
    <p:sldId id="329" r:id="rId22"/>
    <p:sldId id="328" r:id="rId23"/>
    <p:sldId id="330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3725" autoAdjust="0"/>
  </p:normalViewPr>
  <p:slideViewPr>
    <p:cSldViewPr snapToGrid="0">
      <p:cViewPr varScale="1">
        <p:scale>
          <a:sx n="103" d="100"/>
          <a:sy n="103" d="100"/>
        </p:scale>
        <p:origin x="714" y="114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C40CD49-2D64-4173-906A-2F9739BE54B0}" type="datetime1">
              <a:rPr lang="ru-RU" smtClean="0"/>
              <a:t>чт, 28.03.2024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F75FB2-D12E-4669-8522-D3E2C7E6DC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85848-692B-495B-A89D-EE73E16D2DDD}" type="datetime1">
              <a:rPr lang="ru-RU" smtClean="0"/>
              <a:pPr/>
              <a:t>чт, 28.03.2024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18E0B9-48E4-499D-93B2-B07D00395BA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68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03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09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887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15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rtlCol="0"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/>
            </a:lvl1pPr>
          </a:lstStyle>
          <a:p>
            <a:pPr rtl="0"/>
            <a:r>
              <a:rPr lang="ru-RU" noProof="0" dirty="0"/>
              <a:t>Щелкните, чтобы добавить рисунок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29" name="Текст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30" name="Объект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7" name="Дата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вадра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 rtlCol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 dirty="0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 dirty="0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 dirty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 dirty="0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7" name="Дата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тегия разви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rtlCol="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6438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6438" y="2641555"/>
            <a:ext cx="5029200" cy="34747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67475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67475" y="2641555"/>
            <a:ext cx="5029200" cy="34747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4" name="Текст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rtlCol="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Название элемента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9" name="Текст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3" name="Текст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5" name="Текст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7" name="Текст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0" name="Текст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1" name="Текст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2" name="Текст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3" name="Текст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Дата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85925"/>
            <a:ext cx="10515600" cy="4097059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команд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команд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44" name="Рисунок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47" name="Рисунок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50" name="Рисунок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53" name="Рисунок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8" name="Объект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1" name="Текст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9" name="Объект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6" name="Текст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42" name="Объект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8" name="Текст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9" name="Текст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40" name="Текст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 rtlCol="0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8692" y="1912336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73892" y="1874838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8692" y="2388253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3892" y="2337741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18687" y="3608720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3887" y="3571222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18687" y="4084637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3887" y="4034125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0" y="169164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2093976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0" y="2962656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0" y="331012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354" y="393192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0354" y="427024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0354" y="4855464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354" y="5193792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18" name="Нижний колонтитул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23" name="Номер слайда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роблема и 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-мод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8" name="Рисунок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9" name="Рисунок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0" name="Рисунок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4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курен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2073" y="1853548"/>
            <a:ext cx="4572000" cy="64008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2073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94485" y="1853548"/>
            <a:ext cx="4572000" cy="640080"/>
          </a:xfrm>
          <a:noFill/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94485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 dirty="0"/>
              <a:t>Вставка рисунка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.gudino@hr-team.pro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afi.ru/projects/sotsialnoe-razvitie/professionalnoe-vygoranie-rossiyan-simptomy-prichiny-mery-profilaktik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тография четырех кактусов в горшках">
            <a:extLst>
              <a:ext uri="{FF2B5EF4-FFF2-40B4-BE49-F238E27FC236}">
                <a16:creationId xmlns:a16="http://schemas.microsoft.com/office/drawing/2014/main" id="{BF9CB5A5-086A-4BC4-A3F9-0BFA2C0AE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57200"/>
            <a:ext cx="11274552" cy="59436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7800" y="1008063"/>
            <a:ext cx="6008806" cy="975965"/>
          </a:xfrm>
        </p:spPr>
        <p:txBody>
          <a:bodyPr rtlCol="0">
            <a:normAutofit/>
          </a:bodyPr>
          <a:lstStyle/>
          <a:p>
            <a:pPr rtl="0"/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СЭВ – что это?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2875" y="2463184"/>
            <a:ext cx="3970400" cy="1729230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sz="2400" b="1" dirty="0">
                <a:solidFill>
                  <a:schemeClr val="tx1"/>
                </a:solidFill>
                <a:latin typeface="Montserrat" panose="00000500000000000000" pitchFamily="2" charset="-52"/>
              </a:rPr>
              <a:t>причины синдрома эмоционального выгорания </a:t>
            </a:r>
          </a:p>
          <a:p>
            <a:pPr rtl="0"/>
            <a:r>
              <a:rPr lang="ru-RU" sz="2400" b="1" dirty="0">
                <a:solidFill>
                  <a:schemeClr val="tx1"/>
                </a:solidFill>
                <a:latin typeface="Montserrat" panose="00000500000000000000" pitchFamily="2" charset="-52"/>
              </a:rPr>
              <a:t>и правильная диагностика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0">
            <a:extLst>
              <a:ext uri="{FF2B5EF4-FFF2-40B4-BE49-F238E27FC236}">
                <a16:creationId xmlns:a16="http://schemas.microsoft.com/office/drawing/2014/main" id="{7CB4D219-DBDF-1869-1794-982528839D16}"/>
              </a:ext>
            </a:extLst>
          </p:cNvPr>
          <p:cNvGrpSpPr/>
          <p:nvPr/>
        </p:nvGrpSpPr>
        <p:grpSpPr>
          <a:xfrm>
            <a:off x="6592697" y="-1285091"/>
            <a:ext cx="10431690" cy="4839351"/>
            <a:chOff x="903620" y="1119470"/>
            <a:chExt cx="10431690" cy="4839351"/>
          </a:xfrm>
        </p:grpSpPr>
        <p:sp>
          <p:nvSpPr>
            <p:cNvPr id="9" name="-Ordered33">
              <a:extLst>
                <a:ext uri="{FF2B5EF4-FFF2-40B4-BE49-F238E27FC236}">
                  <a16:creationId xmlns:a16="http://schemas.microsoft.com/office/drawing/2014/main" id="{7EAEDE0A-4542-0A20-3447-6BB34F290939}"/>
                </a:ext>
              </a:extLst>
            </p:cNvPr>
            <p:cNvSpPr/>
            <p:nvPr/>
          </p:nvSpPr>
          <p:spPr>
            <a:xfrm>
              <a:off x="3111722" y="1780124"/>
              <a:ext cx="125845" cy="287642"/>
            </a:xfrm>
            <a:prstGeom prst="roundRect">
              <a:avLst>
                <a:gd name="adj" fmla="val 107538"/>
              </a:avLst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1" name="-SubtitleGroup55">
              <a:extLst>
                <a:ext uri="{FF2B5EF4-FFF2-40B4-BE49-F238E27FC236}">
                  <a16:creationId xmlns:a16="http://schemas.microsoft.com/office/drawing/2014/main" id="{E5E6CFE0-7375-E94A-BCC9-3B7AD71CB027}"/>
                </a:ext>
              </a:extLst>
            </p:cNvPr>
            <p:cNvSpPr/>
            <p:nvPr/>
          </p:nvSpPr>
          <p:spPr>
            <a:xfrm>
              <a:off x="903620" y="1119470"/>
              <a:ext cx="10431690" cy="455585"/>
            </a:xfrm>
            <a:prstGeom prst="roundRect">
              <a:avLst>
                <a:gd name="adj" fmla="val 29705"/>
              </a:avLst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2" name="Shape 66">
              <a:extLst>
                <a:ext uri="{FF2B5EF4-FFF2-40B4-BE49-F238E27FC236}">
                  <a16:creationId xmlns:a16="http://schemas.microsoft.com/office/drawing/2014/main" id="{5E593361-9A62-A03B-3B03-9F579A1066CA}"/>
                </a:ext>
              </a:extLst>
            </p:cNvPr>
            <p:cNvSpPr/>
            <p:nvPr/>
          </p:nvSpPr>
          <p:spPr>
            <a:xfrm>
              <a:off x="2145314" y="4230956"/>
              <a:ext cx="3410386" cy="1727865"/>
            </a:xfrm>
            <a:prstGeom prst="roundRect">
              <a:avLst>
                <a:gd name="adj" fmla="val 783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3" name="Shape 78">
              <a:extLst>
                <a:ext uri="{FF2B5EF4-FFF2-40B4-BE49-F238E27FC236}">
                  <a16:creationId xmlns:a16="http://schemas.microsoft.com/office/drawing/2014/main" id="{AB46383C-6C61-0172-8CC4-4B729216FF79}"/>
                </a:ext>
              </a:extLst>
            </p:cNvPr>
            <p:cNvSpPr/>
            <p:nvPr/>
          </p:nvSpPr>
          <p:spPr>
            <a:xfrm>
              <a:off x="2134181" y="4235455"/>
              <a:ext cx="3308271" cy="1569660"/>
            </a:xfrm>
            <a:prstGeom prst="rect">
              <a:avLst/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r>
                <a:rPr lang="ru-RU" sz="28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1. «Медовый месяц»</a:t>
              </a:r>
            </a:p>
            <a:p>
              <a:endParaRPr lang="ru-RU" sz="2800" b="1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Энергия, результат, эйфория, восторг, активность, но…</a:t>
              </a:r>
            </a:p>
          </p:txBody>
        </p:sp>
        <p:sp>
          <p:nvSpPr>
            <p:cNvPr id="14" name="Shape 814">
              <a:extLst>
                <a:ext uri="{FF2B5EF4-FFF2-40B4-BE49-F238E27FC236}">
                  <a16:creationId xmlns:a16="http://schemas.microsoft.com/office/drawing/2014/main" id="{E46A7C54-E095-DDDA-A9F9-46418A5BD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863" y="1782570"/>
              <a:ext cx="125844" cy="287642"/>
            </a:xfrm>
            <a:custGeom>
              <a:avLst/>
              <a:gdLst>
                <a:gd name="T0" fmla="*/ 288 w 451"/>
                <a:gd name="T1" fmla="*/ 0 h 1038"/>
                <a:gd name="T2" fmla="*/ 451 w 451"/>
                <a:gd name="T3" fmla="*/ 0 h 1038"/>
                <a:gd name="T4" fmla="*/ 451 w 451"/>
                <a:gd name="T5" fmla="*/ 1038 h 1038"/>
                <a:gd name="T6" fmla="*/ 250 w 451"/>
                <a:gd name="T7" fmla="*/ 1038 h 1038"/>
                <a:gd name="T8" fmla="*/ 250 w 451"/>
                <a:gd name="T9" fmla="*/ 288 h 1038"/>
                <a:gd name="T10" fmla="*/ 223 w 451"/>
                <a:gd name="T11" fmla="*/ 315 h 1038"/>
                <a:gd name="T12" fmla="*/ 196 w 451"/>
                <a:gd name="T13" fmla="*/ 337 h 1038"/>
                <a:gd name="T14" fmla="*/ 163 w 451"/>
                <a:gd name="T15" fmla="*/ 358 h 1038"/>
                <a:gd name="T16" fmla="*/ 136 w 451"/>
                <a:gd name="T17" fmla="*/ 375 h 1038"/>
                <a:gd name="T18" fmla="*/ 103 w 451"/>
                <a:gd name="T19" fmla="*/ 396 h 1038"/>
                <a:gd name="T20" fmla="*/ 71 w 451"/>
                <a:gd name="T21" fmla="*/ 413 h 1038"/>
                <a:gd name="T22" fmla="*/ 33 w 451"/>
                <a:gd name="T23" fmla="*/ 424 h 1038"/>
                <a:gd name="T24" fmla="*/ 0 w 451"/>
                <a:gd name="T25" fmla="*/ 440 h 1038"/>
                <a:gd name="T26" fmla="*/ 0 w 451"/>
                <a:gd name="T27" fmla="*/ 261 h 1038"/>
                <a:gd name="T28" fmla="*/ 16 w 451"/>
                <a:gd name="T29" fmla="*/ 250 h 1038"/>
                <a:gd name="T30" fmla="*/ 38 w 451"/>
                <a:gd name="T31" fmla="*/ 244 h 1038"/>
                <a:gd name="T32" fmla="*/ 60 w 451"/>
                <a:gd name="T33" fmla="*/ 233 h 1038"/>
                <a:gd name="T34" fmla="*/ 76 w 451"/>
                <a:gd name="T35" fmla="*/ 223 h 1038"/>
                <a:gd name="T36" fmla="*/ 98 w 451"/>
                <a:gd name="T37" fmla="*/ 212 h 1038"/>
                <a:gd name="T38" fmla="*/ 120 w 451"/>
                <a:gd name="T39" fmla="*/ 195 h 1038"/>
                <a:gd name="T40" fmla="*/ 141 w 451"/>
                <a:gd name="T41" fmla="*/ 179 h 1038"/>
                <a:gd name="T42" fmla="*/ 163 w 451"/>
                <a:gd name="T43" fmla="*/ 163 h 1038"/>
                <a:gd name="T44" fmla="*/ 185 w 451"/>
                <a:gd name="T45" fmla="*/ 146 h 1038"/>
                <a:gd name="T46" fmla="*/ 207 w 451"/>
                <a:gd name="T47" fmla="*/ 125 h 1038"/>
                <a:gd name="T48" fmla="*/ 223 w 451"/>
                <a:gd name="T49" fmla="*/ 108 h 1038"/>
                <a:gd name="T50" fmla="*/ 239 w 451"/>
                <a:gd name="T51" fmla="*/ 87 h 1038"/>
                <a:gd name="T52" fmla="*/ 256 w 451"/>
                <a:gd name="T53" fmla="*/ 65 h 1038"/>
                <a:gd name="T54" fmla="*/ 266 w 451"/>
                <a:gd name="T55" fmla="*/ 43 h 1038"/>
                <a:gd name="T56" fmla="*/ 277 w 451"/>
                <a:gd name="T57" fmla="*/ 21 h 1038"/>
                <a:gd name="T58" fmla="*/ 288 w 451"/>
                <a:gd name="T59" fmla="*/ 0 h 1038"/>
                <a:gd name="T60" fmla="*/ 288 w 451"/>
                <a:gd name="T61" fmla="*/ 0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1" h="1038">
                  <a:moveTo>
                    <a:pt x="288" y="0"/>
                  </a:moveTo>
                  <a:lnTo>
                    <a:pt x="451" y="0"/>
                  </a:lnTo>
                  <a:lnTo>
                    <a:pt x="451" y="1038"/>
                  </a:lnTo>
                  <a:lnTo>
                    <a:pt x="250" y="1038"/>
                  </a:lnTo>
                  <a:lnTo>
                    <a:pt x="250" y="288"/>
                  </a:lnTo>
                  <a:lnTo>
                    <a:pt x="223" y="315"/>
                  </a:lnTo>
                  <a:lnTo>
                    <a:pt x="196" y="337"/>
                  </a:lnTo>
                  <a:lnTo>
                    <a:pt x="163" y="358"/>
                  </a:lnTo>
                  <a:lnTo>
                    <a:pt x="136" y="375"/>
                  </a:lnTo>
                  <a:lnTo>
                    <a:pt x="103" y="396"/>
                  </a:lnTo>
                  <a:lnTo>
                    <a:pt x="71" y="413"/>
                  </a:lnTo>
                  <a:lnTo>
                    <a:pt x="33" y="424"/>
                  </a:lnTo>
                  <a:lnTo>
                    <a:pt x="0" y="440"/>
                  </a:lnTo>
                  <a:lnTo>
                    <a:pt x="0" y="261"/>
                  </a:lnTo>
                  <a:lnTo>
                    <a:pt x="16" y="250"/>
                  </a:lnTo>
                  <a:lnTo>
                    <a:pt x="38" y="244"/>
                  </a:lnTo>
                  <a:lnTo>
                    <a:pt x="60" y="233"/>
                  </a:lnTo>
                  <a:lnTo>
                    <a:pt x="76" y="223"/>
                  </a:lnTo>
                  <a:lnTo>
                    <a:pt x="98" y="212"/>
                  </a:lnTo>
                  <a:lnTo>
                    <a:pt x="120" y="195"/>
                  </a:lnTo>
                  <a:lnTo>
                    <a:pt x="141" y="179"/>
                  </a:lnTo>
                  <a:lnTo>
                    <a:pt x="163" y="163"/>
                  </a:lnTo>
                  <a:lnTo>
                    <a:pt x="185" y="146"/>
                  </a:lnTo>
                  <a:lnTo>
                    <a:pt x="207" y="125"/>
                  </a:lnTo>
                  <a:lnTo>
                    <a:pt x="223" y="108"/>
                  </a:lnTo>
                  <a:lnTo>
                    <a:pt x="239" y="87"/>
                  </a:lnTo>
                  <a:lnTo>
                    <a:pt x="256" y="65"/>
                  </a:lnTo>
                  <a:lnTo>
                    <a:pt x="266" y="43"/>
                  </a:lnTo>
                  <a:lnTo>
                    <a:pt x="277" y="21"/>
                  </a:lnTo>
                  <a:lnTo>
                    <a:pt x="288" y="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 dirty="0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1F5CBA-9067-470C-CF52-B4CF099B9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38" y="2480777"/>
            <a:ext cx="5556849" cy="3704566"/>
          </a:xfrm>
          <a:custGeom>
            <a:avLst/>
            <a:gdLst>
              <a:gd name="connsiteX0" fmla="*/ 0 w 5556849"/>
              <a:gd name="connsiteY0" fmla="*/ 0 h 3704566"/>
              <a:gd name="connsiteX1" fmla="*/ 555685 w 5556849"/>
              <a:gd name="connsiteY1" fmla="*/ 0 h 3704566"/>
              <a:gd name="connsiteX2" fmla="*/ 1222507 w 5556849"/>
              <a:gd name="connsiteY2" fmla="*/ 0 h 3704566"/>
              <a:gd name="connsiteX3" fmla="*/ 1611486 w 5556849"/>
              <a:gd name="connsiteY3" fmla="*/ 0 h 3704566"/>
              <a:gd name="connsiteX4" fmla="*/ 2056034 w 5556849"/>
              <a:gd name="connsiteY4" fmla="*/ 0 h 3704566"/>
              <a:gd name="connsiteX5" fmla="*/ 2667288 w 5556849"/>
              <a:gd name="connsiteY5" fmla="*/ 0 h 3704566"/>
              <a:gd name="connsiteX6" fmla="*/ 3111835 w 5556849"/>
              <a:gd name="connsiteY6" fmla="*/ 0 h 3704566"/>
              <a:gd name="connsiteX7" fmla="*/ 3611952 w 5556849"/>
              <a:gd name="connsiteY7" fmla="*/ 0 h 3704566"/>
              <a:gd name="connsiteX8" fmla="*/ 4000931 w 5556849"/>
              <a:gd name="connsiteY8" fmla="*/ 0 h 3704566"/>
              <a:gd name="connsiteX9" fmla="*/ 4612185 w 5556849"/>
              <a:gd name="connsiteY9" fmla="*/ 0 h 3704566"/>
              <a:gd name="connsiteX10" fmla="*/ 5556849 w 5556849"/>
              <a:gd name="connsiteY10" fmla="*/ 0 h 3704566"/>
              <a:gd name="connsiteX11" fmla="*/ 5556849 w 5556849"/>
              <a:gd name="connsiteY11" fmla="*/ 418087 h 3704566"/>
              <a:gd name="connsiteX12" fmla="*/ 5556849 w 5556849"/>
              <a:gd name="connsiteY12" fmla="*/ 1021402 h 3704566"/>
              <a:gd name="connsiteX13" fmla="*/ 5556849 w 5556849"/>
              <a:gd name="connsiteY13" fmla="*/ 1513580 h 3704566"/>
              <a:gd name="connsiteX14" fmla="*/ 5556849 w 5556849"/>
              <a:gd name="connsiteY14" fmla="*/ 1931667 h 3704566"/>
              <a:gd name="connsiteX15" fmla="*/ 5556849 w 5556849"/>
              <a:gd name="connsiteY15" fmla="*/ 2386799 h 3704566"/>
              <a:gd name="connsiteX16" fmla="*/ 5556849 w 5556849"/>
              <a:gd name="connsiteY16" fmla="*/ 2841931 h 3704566"/>
              <a:gd name="connsiteX17" fmla="*/ 5556849 w 5556849"/>
              <a:gd name="connsiteY17" fmla="*/ 3704566 h 3704566"/>
              <a:gd name="connsiteX18" fmla="*/ 5112301 w 5556849"/>
              <a:gd name="connsiteY18" fmla="*/ 3704566 h 3704566"/>
              <a:gd name="connsiteX19" fmla="*/ 4556616 w 5556849"/>
              <a:gd name="connsiteY19" fmla="*/ 3704566 h 3704566"/>
              <a:gd name="connsiteX20" fmla="*/ 4056500 w 5556849"/>
              <a:gd name="connsiteY20" fmla="*/ 3704566 h 3704566"/>
              <a:gd name="connsiteX21" fmla="*/ 3611952 w 5556849"/>
              <a:gd name="connsiteY21" fmla="*/ 3704566 h 3704566"/>
              <a:gd name="connsiteX22" fmla="*/ 3000698 w 5556849"/>
              <a:gd name="connsiteY22" fmla="*/ 3704566 h 3704566"/>
              <a:gd name="connsiteX23" fmla="*/ 2389445 w 5556849"/>
              <a:gd name="connsiteY23" fmla="*/ 3704566 h 3704566"/>
              <a:gd name="connsiteX24" fmla="*/ 1833760 w 5556849"/>
              <a:gd name="connsiteY24" fmla="*/ 3704566 h 3704566"/>
              <a:gd name="connsiteX25" fmla="*/ 1222507 w 5556849"/>
              <a:gd name="connsiteY25" fmla="*/ 3704566 h 3704566"/>
              <a:gd name="connsiteX26" fmla="*/ 833527 w 5556849"/>
              <a:gd name="connsiteY26" fmla="*/ 3704566 h 3704566"/>
              <a:gd name="connsiteX27" fmla="*/ 0 w 5556849"/>
              <a:gd name="connsiteY27" fmla="*/ 3704566 h 3704566"/>
              <a:gd name="connsiteX28" fmla="*/ 0 w 5556849"/>
              <a:gd name="connsiteY28" fmla="*/ 3101251 h 3704566"/>
              <a:gd name="connsiteX29" fmla="*/ 0 w 5556849"/>
              <a:gd name="connsiteY29" fmla="*/ 2683164 h 3704566"/>
              <a:gd name="connsiteX30" fmla="*/ 0 w 5556849"/>
              <a:gd name="connsiteY30" fmla="*/ 2079849 h 3704566"/>
              <a:gd name="connsiteX31" fmla="*/ 0 w 5556849"/>
              <a:gd name="connsiteY31" fmla="*/ 1624717 h 3704566"/>
              <a:gd name="connsiteX32" fmla="*/ 0 w 5556849"/>
              <a:gd name="connsiteY32" fmla="*/ 1021402 h 3704566"/>
              <a:gd name="connsiteX33" fmla="*/ 0 w 5556849"/>
              <a:gd name="connsiteY33" fmla="*/ 455132 h 3704566"/>
              <a:gd name="connsiteX34" fmla="*/ 0 w 5556849"/>
              <a:gd name="connsiteY34" fmla="*/ 0 h 370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56849" h="3704566" fill="none" extrusionOk="0">
                <a:moveTo>
                  <a:pt x="0" y="0"/>
                </a:moveTo>
                <a:cubicBezTo>
                  <a:pt x="124916" y="-40022"/>
                  <a:pt x="298429" y="14473"/>
                  <a:pt x="555685" y="0"/>
                </a:cubicBezTo>
                <a:cubicBezTo>
                  <a:pt x="812942" y="-14473"/>
                  <a:pt x="967439" y="69645"/>
                  <a:pt x="1222507" y="0"/>
                </a:cubicBezTo>
                <a:cubicBezTo>
                  <a:pt x="1477575" y="-69645"/>
                  <a:pt x="1483922" y="24792"/>
                  <a:pt x="1611486" y="0"/>
                </a:cubicBezTo>
                <a:cubicBezTo>
                  <a:pt x="1739050" y="-24792"/>
                  <a:pt x="1881937" y="16555"/>
                  <a:pt x="2056034" y="0"/>
                </a:cubicBezTo>
                <a:cubicBezTo>
                  <a:pt x="2230131" y="-16555"/>
                  <a:pt x="2461805" y="2117"/>
                  <a:pt x="2667288" y="0"/>
                </a:cubicBezTo>
                <a:cubicBezTo>
                  <a:pt x="2872771" y="-2117"/>
                  <a:pt x="2998181" y="38147"/>
                  <a:pt x="3111835" y="0"/>
                </a:cubicBezTo>
                <a:cubicBezTo>
                  <a:pt x="3225489" y="-38147"/>
                  <a:pt x="3452116" y="23042"/>
                  <a:pt x="3611952" y="0"/>
                </a:cubicBezTo>
                <a:cubicBezTo>
                  <a:pt x="3771788" y="-23042"/>
                  <a:pt x="3852405" y="38622"/>
                  <a:pt x="4000931" y="0"/>
                </a:cubicBezTo>
                <a:cubicBezTo>
                  <a:pt x="4149457" y="-38622"/>
                  <a:pt x="4344413" y="43647"/>
                  <a:pt x="4612185" y="0"/>
                </a:cubicBezTo>
                <a:cubicBezTo>
                  <a:pt x="4879957" y="-43647"/>
                  <a:pt x="5234838" y="58969"/>
                  <a:pt x="5556849" y="0"/>
                </a:cubicBezTo>
                <a:cubicBezTo>
                  <a:pt x="5588278" y="133437"/>
                  <a:pt x="5536531" y="297378"/>
                  <a:pt x="5556849" y="418087"/>
                </a:cubicBezTo>
                <a:cubicBezTo>
                  <a:pt x="5577167" y="538796"/>
                  <a:pt x="5516087" y="890720"/>
                  <a:pt x="5556849" y="1021402"/>
                </a:cubicBezTo>
                <a:cubicBezTo>
                  <a:pt x="5597611" y="1152085"/>
                  <a:pt x="5516343" y="1359091"/>
                  <a:pt x="5556849" y="1513580"/>
                </a:cubicBezTo>
                <a:cubicBezTo>
                  <a:pt x="5597355" y="1668069"/>
                  <a:pt x="5538041" y="1749347"/>
                  <a:pt x="5556849" y="1931667"/>
                </a:cubicBezTo>
                <a:cubicBezTo>
                  <a:pt x="5575657" y="2113987"/>
                  <a:pt x="5519714" y="2273947"/>
                  <a:pt x="5556849" y="2386799"/>
                </a:cubicBezTo>
                <a:cubicBezTo>
                  <a:pt x="5593984" y="2499651"/>
                  <a:pt x="5522692" y="2719252"/>
                  <a:pt x="5556849" y="2841931"/>
                </a:cubicBezTo>
                <a:cubicBezTo>
                  <a:pt x="5591006" y="2964610"/>
                  <a:pt x="5472857" y="3450452"/>
                  <a:pt x="5556849" y="3704566"/>
                </a:cubicBezTo>
                <a:cubicBezTo>
                  <a:pt x="5369172" y="3756504"/>
                  <a:pt x="5328237" y="3657733"/>
                  <a:pt x="5112301" y="3704566"/>
                </a:cubicBezTo>
                <a:cubicBezTo>
                  <a:pt x="4896365" y="3751399"/>
                  <a:pt x="4803992" y="3696485"/>
                  <a:pt x="4556616" y="3704566"/>
                </a:cubicBezTo>
                <a:cubicBezTo>
                  <a:pt x="4309241" y="3712647"/>
                  <a:pt x="4178027" y="3648379"/>
                  <a:pt x="4056500" y="3704566"/>
                </a:cubicBezTo>
                <a:cubicBezTo>
                  <a:pt x="3934973" y="3760753"/>
                  <a:pt x="3756200" y="3699369"/>
                  <a:pt x="3611952" y="3704566"/>
                </a:cubicBezTo>
                <a:cubicBezTo>
                  <a:pt x="3467704" y="3709763"/>
                  <a:pt x="3258081" y="3640599"/>
                  <a:pt x="3000698" y="3704566"/>
                </a:cubicBezTo>
                <a:cubicBezTo>
                  <a:pt x="2743315" y="3768533"/>
                  <a:pt x="2551264" y="3671578"/>
                  <a:pt x="2389445" y="3704566"/>
                </a:cubicBezTo>
                <a:cubicBezTo>
                  <a:pt x="2227626" y="3737554"/>
                  <a:pt x="2066492" y="3647691"/>
                  <a:pt x="1833760" y="3704566"/>
                </a:cubicBezTo>
                <a:cubicBezTo>
                  <a:pt x="1601029" y="3761441"/>
                  <a:pt x="1479927" y="3654468"/>
                  <a:pt x="1222507" y="3704566"/>
                </a:cubicBezTo>
                <a:cubicBezTo>
                  <a:pt x="965087" y="3754664"/>
                  <a:pt x="944828" y="3681872"/>
                  <a:pt x="833527" y="3704566"/>
                </a:cubicBezTo>
                <a:cubicBezTo>
                  <a:pt x="722226" y="3727260"/>
                  <a:pt x="332433" y="3621665"/>
                  <a:pt x="0" y="3704566"/>
                </a:cubicBezTo>
                <a:cubicBezTo>
                  <a:pt x="-35132" y="3543290"/>
                  <a:pt x="19078" y="3383260"/>
                  <a:pt x="0" y="3101251"/>
                </a:cubicBezTo>
                <a:cubicBezTo>
                  <a:pt x="-19078" y="2819242"/>
                  <a:pt x="21796" y="2769875"/>
                  <a:pt x="0" y="2683164"/>
                </a:cubicBezTo>
                <a:cubicBezTo>
                  <a:pt x="-21796" y="2596453"/>
                  <a:pt x="69849" y="2354600"/>
                  <a:pt x="0" y="2079849"/>
                </a:cubicBezTo>
                <a:cubicBezTo>
                  <a:pt x="-69849" y="1805099"/>
                  <a:pt x="47576" y="1771312"/>
                  <a:pt x="0" y="1624717"/>
                </a:cubicBezTo>
                <a:cubicBezTo>
                  <a:pt x="-47576" y="1478122"/>
                  <a:pt x="8327" y="1163670"/>
                  <a:pt x="0" y="1021402"/>
                </a:cubicBezTo>
                <a:cubicBezTo>
                  <a:pt x="-8327" y="879134"/>
                  <a:pt x="3691" y="685383"/>
                  <a:pt x="0" y="455132"/>
                </a:cubicBezTo>
                <a:cubicBezTo>
                  <a:pt x="-3691" y="224881"/>
                  <a:pt x="6942" y="168971"/>
                  <a:pt x="0" y="0"/>
                </a:cubicBezTo>
                <a:close/>
              </a:path>
              <a:path w="5556849" h="3704566" stroke="0" extrusionOk="0">
                <a:moveTo>
                  <a:pt x="0" y="0"/>
                </a:moveTo>
                <a:cubicBezTo>
                  <a:pt x="213270" y="-38681"/>
                  <a:pt x="426540" y="54359"/>
                  <a:pt x="555685" y="0"/>
                </a:cubicBezTo>
                <a:cubicBezTo>
                  <a:pt x="684830" y="-54359"/>
                  <a:pt x="1025514" y="63130"/>
                  <a:pt x="1166938" y="0"/>
                </a:cubicBezTo>
                <a:cubicBezTo>
                  <a:pt x="1308362" y="-63130"/>
                  <a:pt x="1621086" y="62787"/>
                  <a:pt x="1833760" y="0"/>
                </a:cubicBezTo>
                <a:cubicBezTo>
                  <a:pt x="2046434" y="-62787"/>
                  <a:pt x="2067918" y="7050"/>
                  <a:pt x="2222740" y="0"/>
                </a:cubicBezTo>
                <a:cubicBezTo>
                  <a:pt x="2377562" y="-7050"/>
                  <a:pt x="2501362" y="23291"/>
                  <a:pt x="2611719" y="0"/>
                </a:cubicBezTo>
                <a:cubicBezTo>
                  <a:pt x="2722076" y="-23291"/>
                  <a:pt x="3062064" y="57595"/>
                  <a:pt x="3222972" y="0"/>
                </a:cubicBezTo>
                <a:cubicBezTo>
                  <a:pt x="3383880" y="-57595"/>
                  <a:pt x="3530975" y="1104"/>
                  <a:pt x="3611952" y="0"/>
                </a:cubicBezTo>
                <a:cubicBezTo>
                  <a:pt x="3692929" y="-1104"/>
                  <a:pt x="3963134" y="35880"/>
                  <a:pt x="4278774" y="0"/>
                </a:cubicBezTo>
                <a:cubicBezTo>
                  <a:pt x="4594414" y="-35880"/>
                  <a:pt x="4534918" y="39839"/>
                  <a:pt x="4723322" y="0"/>
                </a:cubicBezTo>
                <a:cubicBezTo>
                  <a:pt x="4911726" y="-39839"/>
                  <a:pt x="5207771" y="54659"/>
                  <a:pt x="5556849" y="0"/>
                </a:cubicBezTo>
                <a:cubicBezTo>
                  <a:pt x="5610853" y="178962"/>
                  <a:pt x="5525799" y="277822"/>
                  <a:pt x="5556849" y="455132"/>
                </a:cubicBezTo>
                <a:cubicBezTo>
                  <a:pt x="5587899" y="632442"/>
                  <a:pt x="5553995" y="712888"/>
                  <a:pt x="5556849" y="873219"/>
                </a:cubicBezTo>
                <a:cubicBezTo>
                  <a:pt x="5559703" y="1033550"/>
                  <a:pt x="5508857" y="1200717"/>
                  <a:pt x="5556849" y="1402443"/>
                </a:cubicBezTo>
                <a:cubicBezTo>
                  <a:pt x="5604841" y="1604169"/>
                  <a:pt x="5508661" y="1728119"/>
                  <a:pt x="5556849" y="1857575"/>
                </a:cubicBezTo>
                <a:cubicBezTo>
                  <a:pt x="5605037" y="1987031"/>
                  <a:pt x="5526604" y="2246664"/>
                  <a:pt x="5556849" y="2349753"/>
                </a:cubicBezTo>
                <a:cubicBezTo>
                  <a:pt x="5587094" y="2452842"/>
                  <a:pt x="5539308" y="2583607"/>
                  <a:pt x="5556849" y="2767840"/>
                </a:cubicBezTo>
                <a:cubicBezTo>
                  <a:pt x="5574390" y="2952073"/>
                  <a:pt x="5548225" y="3113038"/>
                  <a:pt x="5556849" y="3222972"/>
                </a:cubicBezTo>
                <a:cubicBezTo>
                  <a:pt x="5565473" y="3332906"/>
                  <a:pt x="5507907" y="3522933"/>
                  <a:pt x="5556849" y="3704566"/>
                </a:cubicBezTo>
                <a:cubicBezTo>
                  <a:pt x="5455412" y="3730873"/>
                  <a:pt x="5325203" y="3664213"/>
                  <a:pt x="5167870" y="3704566"/>
                </a:cubicBezTo>
                <a:cubicBezTo>
                  <a:pt x="5010537" y="3744919"/>
                  <a:pt x="4809121" y="3684061"/>
                  <a:pt x="4612185" y="3704566"/>
                </a:cubicBezTo>
                <a:cubicBezTo>
                  <a:pt x="4415250" y="3725071"/>
                  <a:pt x="4143291" y="3667695"/>
                  <a:pt x="4000931" y="3704566"/>
                </a:cubicBezTo>
                <a:cubicBezTo>
                  <a:pt x="3858571" y="3741437"/>
                  <a:pt x="3766071" y="3665291"/>
                  <a:pt x="3556383" y="3704566"/>
                </a:cubicBezTo>
                <a:cubicBezTo>
                  <a:pt x="3346695" y="3743841"/>
                  <a:pt x="3209344" y="3698181"/>
                  <a:pt x="2889561" y="3704566"/>
                </a:cubicBezTo>
                <a:cubicBezTo>
                  <a:pt x="2569778" y="3710951"/>
                  <a:pt x="2579178" y="3661467"/>
                  <a:pt x="2389445" y="3704566"/>
                </a:cubicBezTo>
                <a:cubicBezTo>
                  <a:pt x="2199712" y="3747665"/>
                  <a:pt x="1952216" y="3686175"/>
                  <a:pt x="1722623" y="3704566"/>
                </a:cubicBezTo>
                <a:cubicBezTo>
                  <a:pt x="1493030" y="3722957"/>
                  <a:pt x="1386760" y="3666436"/>
                  <a:pt x="1278075" y="3704566"/>
                </a:cubicBezTo>
                <a:cubicBezTo>
                  <a:pt x="1169390" y="3742696"/>
                  <a:pt x="991228" y="3677413"/>
                  <a:pt x="889096" y="3704566"/>
                </a:cubicBezTo>
                <a:cubicBezTo>
                  <a:pt x="786964" y="3731719"/>
                  <a:pt x="194849" y="3687456"/>
                  <a:pt x="0" y="3704566"/>
                </a:cubicBezTo>
                <a:cubicBezTo>
                  <a:pt x="-27912" y="3470701"/>
                  <a:pt x="42876" y="3341842"/>
                  <a:pt x="0" y="3101251"/>
                </a:cubicBezTo>
                <a:cubicBezTo>
                  <a:pt x="-42876" y="2860660"/>
                  <a:pt x="47513" y="2731051"/>
                  <a:pt x="0" y="2534982"/>
                </a:cubicBezTo>
                <a:cubicBezTo>
                  <a:pt x="-47513" y="2338913"/>
                  <a:pt x="23903" y="2250431"/>
                  <a:pt x="0" y="2005758"/>
                </a:cubicBezTo>
                <a:cubicBezTo>
                  <a:pt x="-23903" y="1761085"/>
                  <a:pt x="2047" y="1733880"/>
                  <a:pt x="0" y="1550625"/>
                </a:cubicBezTo>
                <a:cubicBezTo>
                  <a:pt x="-2047" y="1367370"/>
                  <a:pt x="56843" y="1154508"/>
                  <a:pt x="0" y="1021402"/>
                </a:cubicBezTo>
                <a:cubicBezTo>
                  <a:pt x="-56843" y="888296"/>
                  <a:pt x="22536" y="676180"/>
                  <a:pt x="0" y="455132"/>
                </a:cubicBezTo>
                <a:cubicBezTo>
                  <a:pt x="-22536" y="234084"/>
                  <a:pt x="45641" y="22499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E83E9BCE-4A9A-8779-297D-F9448A199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722" y="-50396"/>
            <a:ext cx="8696820" cy="1325563"/>
          </a:xfrm>
        </p:spPr>
        <p:txBody>
          <a:bodyPr rtlCol="0">
            <a:normAutofit/>
          </a:bodyPr>
          <a:lstStyle/>
          <a:p>
            <a:pPr rtl="0"/>
            <a:r>
              <a:rPr lang="ru-RU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Синдром эмоционального выгорания: стадии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988263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5" descr=" Боли в мышцах и суставах. Болит поясница, шея, спина «Летят слабые места» организма Болезненность, восприимчивость к простудам Хроническая усталость. Слабость и вялость в мышцах. Общее снижение иммунитета Частые мигрени, головные боли. Бессонница -Cropped">
            <a:extLst>
              <a:ext uri="{FF2B5EF4-FFF2-40B4-BE49-F238E27FC236}">
                <a16:creationId xmlns:a16="http://schemas.microsoft.com/office/drawing/2014/main" id="{635C3D9E-E1F7-6563-D608-F872BD223E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r="5092"/>
          <a:stretch/>
        </p:blipFill>
        <p:spPr>
          <a:xfrm>
            <a:off x="1128456" y="4246577"/>
            <a:ext cx="3285810" cy="2439408"/>
          </a:xfrm>
          <a:custGeom>
            <a:avLst/>
            <a:gdLst>
              <a:gd name="connsiteX0" fmla="*/ 0 w 3285810"/>
              <a:gd name="connsiteY0" fmla="*/ 0 h 2439408"/>
              <a:gd name="connsiteX1" fmla="*/ 449061 w 3285810"/>
              <a:gd name="connsiteY1" fmla="*/ 0 h 2439408"/>
              <a:gd name="connsiteX2" fmla="*/ 898121 w 3285810"/>
              <a:gd name="connsiteY2" fmla="*/ 0 h 2439408"/>
              <a:gd name="connsiteX3" fmla="*/ 1511473 w 3285810"/>
              <a:gd name="connsiteY3" fmla="*/ 0 h 2439408"/>
              <a:gd name="connsiteX4" fmla="*/ 2091966 w 3285810"/>
              <a:gd name="connsiteY4" fmla="*/ 0 h 2439408"/>
              <a:gd name="connsiteX5" fmla="*/ 2606743 w 3285810"/>
              <a:gd name="connsiteY5" fmla="*/ 0 h 2439408"/>
              <a:gd name="connsiteX6" fmla="*/ 3285810 w 3285810"/>
              <a:gd name="connsiteY6" fmla="*/ 0 h 2439408"/>
              <a:gd name="connsiteX7" fmla="*/ 3285810 w 3285810"/>
              <a:gd name="connsiteY7" fmla="*/ 414699 h 2439408"/>
              <a:gd name="connsiteX8" fmla="*/ 3285810 w 3285810"/>
              <a:gd name="connsiteY8" fmla="*/ 902581 h 2439408"/>
              <a:gd name="connsiteX9" fmla="*/ 3285810 w 3285810"/>
              <a:gd name="connsiteY9" fmla="*/ 1341674 h 2439408"/>
              <a:gd name="connsiteX10" fmla="*/ 3285810 w 3285810"/>
              <a:gd name="connsiteY10" fmla="*/ 1853950 h 2439408"/>
              <a:gd name="connsiteX11" fmla="*/ 3285810 w 3285810"/>
              <a:gd name="connsiteY11" fmla="*/ 2439408 h 2439408"/>
              <a:gd name="connsiteX12" fmla="*/ 2672459 w 3285810"/>
              <a:gd name="connsiteY12" fmla="*/ 2439408 h 2439408"/>
              <a:gd name="connsiteX13" fmla="*/ 2190540 w 3285810"/>
              <a:gd name="connsiteY13" fmla="*/ 2439408 h 2439408"/>
              <a:gd name="connsiteX14" fmla="*/ 1708621 w 3285810"/>
              <a:gd name="connsiteY14" fmla="*/ 2439408 h 2439408"/>
              <a:gd name="connsiteX15" fmla="*/ 1160986 w 3285810"/>
              <a:gd name="connsiteY15" fmla="*/ 2439408 h 2439408"/>
              <a:gd name="connsiteX16" fmla="*/ 679067 w 3285810"/>
              <a:gd name="connsiteY16" fmla="*/ 2439408 h 2439408"/>
              <a:gd name="connsiteX17" fmla="*/ 0 w 3285810"/>
              <a:gd name="connsiteY17" fmla="*/ 2439408 h 2439408"/>
              <a:gd name="connsiteX18" fmla="*/ 0 w 3285810"/>
              <a:gd name="connsiteY18" fmla="*/ 1951526 h 2439408"/>
              <a:gd name="connsiteX19" fmla="*/ 0 w 3285810"/>
              <a:gd name="connsiteY19" fmla="*/ 1414857 h 2439408"/>
              <a:gd name="connsiteX20" fmla="*/ 0 w 3285810"/>
              <a:gd name="connsiteY20" fmla="*/ 975763 h 2439408"/>
              <a:gd name="connsiteX21" fmla="*/ 0 w 3285810"/>
              <a:gd name="connsiteY21" fmla="*/ 439093 h 2439408"/>
              <a:gd name="connsiteX22" fmla="*/ 0 w 3285810"/>
              <a:gd name="connsiteY22" fmla="*/ 0 h 243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85810" h="2439408" fill="none" extrusionOk="0">
                <a:moveTo>
                  <a:pt x="0" y="0"/>
                </a:moveTo>
                <a:cubicBezTo>
                  <a:pt x="192462" y="-31734"/>
                  <a:pt x="286283" y="27025"/>
                  <a:pt x="449061" y="0"/>
                </a:cubicBezTo>
                <a:cubicBezTo>
                  <a:pt x="611839" y="-27025"/>
                  <a:pt x="730675" y="33729"/>
                  <a:pt x="898121" y="0"/>
                </a:cubicBezTo>
                <a:cubicBezTo>
                  <a:pt x="1065567" y="-33729"/>
                  <a:pt x="1212911" y="53600"/>
                  <a:pt x="1511473" y="0"/>
                </a:cubicBezTo>
                <a:cubicBezTo>
                  <a:pt x="1810035" y="-53600"/>
                  <a:pt x="1879407" y="2351"/>
                  <a:pt x="2091966" y="0"/>
                </a:cubicBezTo>
                <a:cubicBezTo>
                  <a:pt x="2304525" y="-2351"/>
                  <a:pt x="2350306" y="43612"/>
                  <a:pt x="2606743" y="0"/>
                </a:cubicBezTo>
                <a:cubicBezTo>
                  <a:pt x="2863180" y="-43612"/>
                  <a:pt x="3098669" y="22274"/>
                  <a:pt x="3285810" y="0"/>
                </a:cubicBezTo>
                <a:cubicBezTo>
                  <a:pt x="3307681" y="195742"/>
                  <a:pt x="3252616" y="207970"/>
                  <a:pt x="3285810" y="414699"/>
                </a:cubicBezTo>
                <a:cubicBezTo>
                  <a:pt x="3319004" y="621428"/>
                  <a:pt x="3230694" y="772984"/>
                  <a:pt x="3285810" y="902581"/>
                </a:cubicBezTo>
                <a:cubicBezTo>
                  <a:pt x="3340926" y="1032178"/>
                  <a:pt x="3256794" y="1184652"/>
                  <a:pt x="3285810" y="1341674"/>
                </a:cubicBezTo>
                <a:cubicBezTo>
                  <a:pt x="3314826" y="1498696"/>
                  <a:pt x="3254919" y="1746472"/>
                  <a:pt x="3285810" y="1853950"/>
                </a:cubicBezTo>
                <a:cubicBezTo>
                  <a:pt x="3316701" y="1961428"/>
                  <a:pt x="3237755" y="2159052"/>
                  <a:pt x="3285810" y="2439408"/>
                </a:cubicBezTo>
                <a:cubicBezTo>
                  <a:pt x="3016233" y="2484890"/>
                  <a:pt x="2969028" y="2366528"/>
                  <a:pt x="2672459" y="2439408"/>
                </a:cubicBezTo>
                <a:cubicBezTo>
                  <a:pt x="2375890" y="2512288"/>
                  <a:pt x="2340135" y="2389163"/>
                  <a:pt x="2190540" y="2439408"/>
                </a:cubicBezTo>
                <a:cubicBezTo>
                  <a:pt x="2040945" y="2489653"/>
                  <a:pt x="1910613" y="2422393"/>
                  <a:pt x="1708621" y="2439408"/>
                </a:cubicBezTo>
                <a:cubicBezTo>
                  <a:pt x="1506629" y="2456423"/>
                  <a:pt x="1423525" y="2433141"/>
                  <a:pt x="1160986" y="2439408"/>
                </a:cubicBezTo>
                <a:cubicBezTo>
                  <a:pt x="898448" y="2445675"/>
                  <a:pt x="847963" y="2437728"/>
                  <a:pt x="679067" y="2439408"/>
                </a:cubicBezTo>
                <a:cubicBezTo>
                  <a:pt x="510171" y="2441088"/>
                  <a:pt x="209152" y="2404891"/>
                  <a:pt x="0" y="2439408"/>
                </a:cubicBezTo>
                <a:cubicBezTo>
                  <a:pt x="-50849" y="2297339"/>
                  <a:pt x="11915" y="2103160"/>
                  <a:pt x="0" y="1951526"/>
                </a:cubicBezTo>
                <a:cubicBezTo>
                  <a:pt x="-11915" y="1799892"/>
                  <a:pt x="3617" y="1570027"/>
                  <a:pt x="0" y="1414857"/>
                </a:cubicBezTo>
                <a:cubicBezTo>
                  <a:pt x="-3617" y="1259687"/>
                  <a:pt x="43871" y="1118403"/>
                  <a:pt x="0" y="975763"/>
                </a:cubicBezTo>
                <a:cubicBezTo>
                  <a:pt x="-43871" y="833123"/>
                  <a:pt x="55403" y="649786"/>
                  <a:pt x="0" y="439093"/>
                </a:cubicBezTo>
                <a:cubicBezTo>
                  <a:pt x="-55403" y="228400"/>
                  <a:pt x="24776" y="171974"/>
                  <a:pt x="0" y="0"/>
                </a:cubicBezTo>
                <a:close/>
              </a:path>
              <a:path w="3285810" h="2439408" stroke="0" extrusionOk="0">
                <a:moveTo>
                  <a:pt x="0" y="0"/>
                </a:moveTo>
                <a:cubicBezTo>
                  <a:pt x="124680" y="-2171"/>
                  <a:pt x="316843" y="51920"/>
                  <a:pt x="481919" y="0"/>
                </a:cubicBezTo>
                <a:cubicBezTo>
                  <a:pt x="646995" y="-51920"/>
                  <a:pt x="800491" y="3276"/>
                  <a:pt x="1029554" y="0"/>
                </a:cubicBezTo>
                <a:cubicBezTo>
                  <a:pt x="1258617" y="-3276"/>
                  <a:pt x="1380579" y="21086"/>
                  <a:pt x="1544331" y="0"/>
                </a:cubicBezTo>
                <a:cubicBezTo>
                  <a:pt x="1708083" y="-21086"/>
                  <a:pt x="2001715" y="70870"/>
                  <a:pt x="2157682" y="0"/>
                </a:cubicBezTo>
                <a:cubicBezTo>
                  <a:pt x="2313649" y="-70870"/>
                  <a:pt x="2566794" y="40587"/>
                  <a:pt x="2672459" y="0"/>
                </a:cubicBezTo>
                <a:cubicBezTo>
                  <a:pt x="2778124" y="-40587"/>
                  <a:pt x="3036620" y="21899"/>
                  <a:pt x="3285810" y="0"/>
                </a:cubicBezTo>
                <a:cubicBezTo>
                  <a:pt x="3288986" y="133143"/>
                  <a:pt x="3229045" y="304939"/>
                  <a:pt x="3285810" y="487882"/>
                </a:cubicBezTo>
                <a:cubicBezTo>
                  <a:pt x="3342575" y="670825"/>
                  <a:pt x="3230881" y="762500"/>
                  <a:pt x="3285810" y="1000157"/>
                </a:cubicBezTo>
                <a:cubicBezTo>
                  <a:pt x="3340739" y="1237814"/>
                  <a:pt x="3282319" y="1361602"/>
                  <a:pt x="3285810" y="1488039"/>
                </a:cubicBezTo>
                <a:cubicBezTo>
                  <a:pt x="3289301" y="1614476"/>
                  <a:pt x="3252366" y="1722577"/>
                  <a:pt x="3285810" y="1902738"/>
                </a:cubicBezTo>
                <a:cubicBezTo>
                  <a:pt x="3319254" y="2082899"/>
                  <a:pt x="3278198" y="2275036"/>
                  <a:pt x="3285810" y="2439408"/>
                </a:cubicBezTo>
                <a:cubicBezTo>
                  <a:pt x="3147017" y="2472010"/>
                  <a:pt x="2870486" y="2399408"/>
                  <a:pt x="2705317" y="2439408"/>
                </a:cubicBezTo>
                <a:cubicBezTo>
                  <a:pt x="2540148" y="2479408"/>
                  <a:pt x="2395464" y="2416754"/>
                  <a:pt x="2256256" y="2439408"/>
                </a:cubicBezTo>
                <a:cubicBezTo>
                  <a:pt x="2117048" y="2462062"/>
                  <a:pt x="1917758" y="2395576"/>
                  <a:pt x="1675763" y="2439408"/>
                </a:cubicBezTo>
                <a:cubicBezTo>
                  <a:pt x="1433768" y="2483240"/>
                  <a:pt x="1366639" y="2371343"/>
                  <a:pt x="1095270" y="2439408"/>
                </a:cubicBezTo>
                <a:cubicBezTo>
                  <a:pt x="823901" y="2507473"/>
                  <a:pt x="806908" y="2393621"/>
                  <a:pt x="547635" y="2439408"/>
                </a:cubicBezTo>
                <a:cubicBezTo>
                  <a:pt x="288363" y="2485195"/>
                  <a:pt x="112094" y="2404341"/>
                  <a:pt x="0" y="2439408"/>
                </a:cubicBezTo>
                <a:cubicBezTo>
                  <a:pt x="-971" y="2244742"/>
                  <a:pt x="17336" y="2095262"/>
                  <a:pt x="0" y="2000315"/>
                </a:cubicBezTo>
                <a:cubicBezTo>
                  <a:pt x="-17336" y="1905368"/>
                  <a:pt x="25821" y="1693699"/>
                  <a:pt x="0" y="1585615"/>
                </a:cubicBezTo>
                <a:cubicBezTo>
                  <a:pt x="-25821" y="1477531"/>
                  <a:pt x="50123" y="1214644"/>
                  <a:pt x="0" y="1048945"/>
                </a:cubicBezTo>
                <a:cubicBezTo>
                  <a:pt x="-50123" y="883246"/>
                  <a:pt x="25499" y="713480"/>
                  <a:pt x="0" y="609852"/>
                </a:cubicBezTo>
                <a:cubicBezTo>
                  <a:pt x="-25499" y="506224"/>
                  <a:pt x="40199" y="17662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88900" cap="sq">
            <a:solidFill>
              <a:srgbClr val="FFFFFF"/>
            </a:solidFill>
            <a:miter lim="800000"/>
            <a:extLst>
              <a:ext uri="{C807C97D-BFC1-408E-A445-0C87EB9F89A2}">
                <ask:lineSketchStyleProps xmlns:ask="http://schemas.microsoft.com/office/drawing/2018/sketchyshapes" sd="39320711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452B1E-8B45-06B6-C1E0-201D39266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09" y="4214588"/>
            <a:ext cx="2479663" cy="2471397"/>
          </a:xfrm>
          <a:custGeom>
            <a:avLst/>
            <a:gdLst>
              <a:gd name="connsiteX0" fmla="*/ 0 w 2479663"/>
              <a:gd name="connsiteY0" fmla="*/ 0 h 2471397"/>
              <a:gd name="connsiteX1" fmla="*/ 545526 w 2479663"/>
              <a:gd name="connsiteY1" fmla="*/ 0 h 2471397"/>
              <a:gd name="connsiteX2" fmla="*/ 1066255 w 2479663"/>
              <a:gd name="connsiteY2" fmla="*/ 0 h 2471397"/>
              <a:gd name="connsiteX3" fmla="*/ 1586984 w 2479663"/>
              <a:gd name="connsiteY3" fmla="*/ 0 h 2471397"/>
              <a:gd name="connsiteX4" fmla="*/ 2479663 w 2479663"/>
              <a:gd name="connsiteY4" fmla="*/ 0 h 2471397"/>
              <a:gd name="connsiteX5" fmla="*/ 2479663 w 2479663"/>
              <a:gd name="connsiteY5" fmla="*/ 469565 h 2471397"/>
              <a:gd name="connsiteX6" fmla="*/ 2479663 w 2479663"/>
              <a:gd name="connsiteY6" fmla="*/ 889703 h 2471397"/>
              <a:gd name="connsiteX7" fmla="*/ 2479663 w 2479663"/>
              <a:gd name="connsiteY7" fmla="*/ 1309840 h 2471397"/>
              <a:gd name="connsiteX8" fmla="*/ 2479663 w 2479663"/>
              <a:gd name="connsiteY8" fmla="*/ 1828834 h 2471397"/>
              <a:gd name="connsiteX9" fmla="*/ 2479663 w 2479663"/>
              <a:gd name="connsiteY9" fmla="*/ 2471397 h 2471397"/>
              <a:gd name="connsiteX10" fmla="*/ 1958934 w 2479663"/>
              <a:gd name="connsiteY10" fmla="*/ 2471397 h 2471397"/>
              <a:gd name="connsiteX11" fmla="*/ 1463001 w 2479663"/>
              <a:gd name="connsiteY11" fmla="*/ 2471397 h 2471397"/>
              <a:gd name="connsiteX12" fmla="*/ 1041458 w 2479663"/>
              <a:gd name="connsiteY12" fmla="*/ 2471397 h 2471397"/>
              <a:gd name="connsiteX13" fmla="*/ 570322 w 2479663"/>
              <a:gd name="connsiteY13" fmla="*/ 2471397 h 2471397"/>
              <a:gd name="connsiteX14" fmla="*/ 0 w 2479663"/>
              <a:gd name="connsiteY14" fmla="*/ 2471397 h 2471397"/>
              <a:gd name="connsiteX15" fmla="*/ 0 w 2479663"/>
              <a:gd name="connsiteY15" fmla="*/ 2001832 h 2471397"/>
              <a:gd name="connsiteX16" fmla="*/ 0 w 2479663"/>
              <a:gd name="connsiteY16" fmla="*/ 1507552 h 2471397"/>
              <a:gd name="connsiteX17" fmla="*/ 0 w 2479663"/>
              <a:gd name="connsiteY17" fmla="*/ 963845 h 2471397"/>
              <a:gd name="connsiteX18" fmla="*/ 0 w 2479663"/>
              <a:gd name="connsiteY18" fmla="*/ 494279 h 2471397"/>
              <a:gd name="connsiteX19" fmla="*/ 0 w 2479663"/>
              <a:gd name="connsiteY19" fmla="*/ 0 h 247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79663" h="2471397" fill="none" extrusionOk="0">
                <a:moveTo>
                  <a:pt x="0" y="0"/>
                </a:moveTo>
                <a:cubicBezTo>
                  <a:pt x="269863" y="-28653"/>
                  <a:pt x="320072" y="24232"/>
                  <a:pt x="545526" y="0"/>
                </a:cubicBezTo>
                <a:cubicBezTo>
                  <a:pt x="770980" y="-24232"/>
                  <a:pt x="927438" y="46137"/>
                  <a:pt x="1066255" y="0"/>
                </a:cubicBezTo>
                <a:cubicBezTo>
                  <a:pt x="1205072" y="-46137"/>
                  <a:pt x="1359384" y="8535"/>
                  <a:pt x="1586984" y="0"/>
                </a:cubicBezTo>
                <a:cubicBezTo>
                  <a:pt x="1814584" y="-8535"/>
                  <a:pt x="2068073" y="10083"/>
                  <a:pt x="2479663" y="0"/>
                </a:cubicBezTo>
                <a:cubicBezTo>
                  <a:pt x="2535181" y="226503"/>
                  <a:pt x="2437107" y="362537"/>
                  <a:pt x="2479663" y="469565"/>
                </a:cubicBezTo>
                <a:cubicBezTo>
                  <a:pt x="2522219" y="576593"/>
                  <a:pt x="2462433" y="697428"/>
                  <a:pt x="2479663" y="889703"/>
                </a:cubicBezTo>
                <a:cubicBezTo>
                  <a:pt x="2496893" y="1081978"/>
                  <a:pt x="2441685" y="1190806"/>
                  <a:pt x="2479663" y="1309840"/>
                </a:cubicBezTo>
                <a:cubicBezTo>
                  <a:pt x="2517641" y="1428874"/>
                  <a:pt x="2457723" y="1630506"/>
                  <a:pt x="2479663" y="1828834"/>
                </a:cubicBezTo>
                <a:cubicBezTo>
                  <a:pt x="2501603" y="2027162"/>
                  <a:pt x="2433204" y="2173024"/>
                  <a:pt x="2479663" y="2471397"/>
                </a:cubicBezTo>
                <a:cubicBezTo>
                  <a:pt x="2340365" y="2492963"/>
                  <a:pt x="2135218" y="2454688"/>
                  <a:pt x="1958934" y="2471397"/>
                </a:cubicBezTo>
                <a:cubicBezTo>
                  <a:pt x="1782650" y="2488106"/>
                  <a:pt x="1591113" y="2414374"/>
                  <a:pt x="1463001" y="2471397"/>
                </a:cubicBezTo>
                <a:cubicBezTo>
                  <a:pt x="1334889" y="2528420"/>
                  <a:pt x="1224605" y="2460593"/>
                  <a:pt x="1041458" y="2471397"/>
                </a:cubicBezTo>
                <a:cubicBezTo>
                  <a:pt x="858311" y="2482201"/>
                  <a:pt x="737917" y="2446027"/>
                  <a:pt x="570322" y="2471397"/>
                </a:cubicBezTo>
                <a:cubicBezTo>
                  <a:pt x="402727" y="2496767"/>
                  <a:pt x="254752" y="2445502"/>
                  <a:pt x="0" y="2471397"/>
                </a:cubicBezTo>
                <a:cubicBezTo>
                  <a:pt x="-56065" y="2309543"/>
                  <a:pt x="7850" y="2169543"/>
                  <a:pt x="0" y="2001832"/>
                </a:cubicBezTo>
                <a:cubicBezTo>
                  <a:pt x="-7850" y="1834121"/>
                  <a:pt x="57494" y="1738607"/>
                  <a:pt x="0" y="1507552"/>
                </a:cubicBezTo>
                <a:cubicBezTo>
                  <a:pt x="-57494" y="1276497"/>
                  <a:pt x="34393" y="1176018"/>
                  <a:pt x="0" y="963845"/>
                </a:cubicBezTo>
                <a:cubicBezTo>
                  <a:pt x="-34393" y="751672"/>
                  <a:pt x="30252" y="644040"/>
                  <a:pt x="0" y="494279"/>
                </a:cubicBezTo>
                <a:cubicBezTo>
                  <a:pt x="-30252" y="344518"/>
                  <a:pt x="49548" y="165442"/>
                  <a:pt x="0" y="0"/>
                </a:cubicBezTo>
                <a:close/>
              </a:path>
              <a:path w="2479663" h="2471397" stroke="0" extrusionOk="0">
                <a:moveTo>
                  <a:pt x="0" y="0"/>
                </a:moveTo>
                <a:cubicBezTo>
                  <a:pt x="233633" y="-30671"/>
                  <a:pt x="307301" y="454"/>
                  <a:pt x="471136" y="0"/>
                </a:cubicBezTo>
                <a:cubicBezTo>
                  <a:pt x="634971" y="-454"/>
                  <a:pt x="792357" y="2443"/>
                  <a:pt x="942272" y="0"/>
                </a:cubicBezTo>
                <a:cubicBezTo>
                  <a:pt x="1092187" y="-2443"/>
                  <a:pt x="1221780" y="45496"/>
                  <a:pt x="1388611" y="0"/>
                </a:cubicBezTo>
                <a:cubicBezTo>
                  <a:pt x="1555442" y="-45496"/>
                  <a:pt x="1755255" y="56883"/>
                  <a:pt x="1909341" y="0"/>
                </a:cubicBezTo>
                <a:cubicBezTo>
                  <a:pt x="2063427" y="-56883"/>
                  <a:pt x="2204455" y="45165"/>
                  <a:pt x="2479663" y="0"/>
                </a:cubicBezTo>
                <a:cubicBezTo>
                  <a:pt x="2500275" y="206404"/>
                  <a:pt x="2447061" y="252022"/>
                  <a:pt x="2479663" y="444851"/>
                </a:cubicBezTo>
                <a:cubicBezTo>
                  <a:pt x="2512265" y="637680"/>
                  <a:pt x="2440417" y="800922"/>
                  <a:pt x="2479663" y="939131"/>
                </a:cubicBezTo>
                <a:cubicBezTo>
                  <a:pt x="2518909" y="1077340"/>
                  <a:pt x="2433179" y="1184273"/>
                  <a:pt x="2479663" y="1408696"/>
                </a:cubicBezTo>
                <a:cubicBezTo>
                  <a:pt x="2526147" y="1633119"/>
                  <a:pt x="2423213" y="1699087"/>
                  <a:pt x="2479663" y="1927690"/>
                </a:cubicBezTo>
                <a:cubicBezTo>
                  <a:pt x="2536113" y="2156293"/>
                  <a:pt x="2421559" y="2294462"/>
                  <a:pt x="2479663" y="2471397"/>
                </a:cubicBezTo>
                <a:cubicBezTo>
                  <a:pt x="2254535" y="2527451"/>
                  <a:pt x="2203723" y="2456326"/>
                  <a:pt x="1934137" y="2471397"/>
                </a:cubicBezTo>
                <a:cubicBezTo>
                  <a:pt x="1664551" y="2486468"/>
                  <a:pt x="1635229" y="2461331"/>
                  <a:pt x="1512594" y="2471397"/>
                </a:cubicBezTo>
                <a:cubicBezTo>
                  <a:pt x="1389959" y="2481463"/>
                  <a:pt x="1189965" y="2435560"/>
                  <a:pt x="1016662" y="2471397"/>
                </a:cubicBezTo>
                <a:cubicBezTo>
                  <a:pt x="843359" y="2507234"/>
                  <a:pt x="720733" y="2468206"/>
                  <a:pt x="471136" y="2471397"/>
                </a:cubicBezTo>
                <a:cubicBezTo>
                  <a:pt x="221539" y="2474588"/>
                  <a:pt x="205050" y="2444384"/>
                  <a:pt x="0" y="2471397"/>
                </a:cubicBezTo>
                <a:cubicBezTo>
                  <a:pt x="-45184" y="2224846"/>
                  <a:pt x="32721" y="2200191"/>
                  <a:pt x="0" y="1977118"/>
                </a:cubicBezTo>
                <a:cubicBezTo>
                  <a:pt x="-32721" y="1754045"/>
                  <a:pt x="5987" y="1727185"/>
                  <a:pt x="0" y="1556980"/>
                </a:cubicBezTo>
                <a:cubicBezTo>
                  <a:pt x="-5987" y="1386775"/>
                  <a:pt x="58309" y="1253231"/>
                  <a:pt x="0" y="1037987"/>
                </a:cubicBezTo>
                <a:cubicBezTo>
                  <a:pt x="-58309" y="822743"/>
                  <a:pt x="42246" y="744556"/>
                  <a:pt x="0" y="518993"/>
                </a:cubicBezTo>
                <a:cubicBezTo>
                  <a:pt x="-42246" y="293430"/>
                  <a:pt x="37903" y="15243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88900" cap="sq">
            <a:solidFill>
              <a:srgbClr val="FFFFFF"/>
            </a:solidFill>
            <a:miter lim="800000"/>
            <a:extLst>
              <a:ext uri="{C807C97D-BFC1-408E-A445-0C87EB9F89A2}">
                <ask:lineSketchStyleProps xmlns:ask="http://schemas.microsoft.com/office/drawing/2018/sketchyshapes" sd="10176127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4" name="Shape 25" descr=" Категорически не хочется работать. Клиенты злят Неверие в свои силы Крушение ожиданий, идеалов: разочарование Вспыльчивость и недовольство близкими. Постоянно плохое настроение Безразличие к происходящим вокруг событиям -Cropped">
            <a:extLst>
              <a:ext uri="{FF2B5EF4-FFF2-40B4-BE49-F238E27FC236}">
                <a16:creationId xmlns:a16="http://schemas.microsoft.com/office/drawing/2014/main" id="{2CFEF9E4-D3EE-1079-D74D-B3F3DDB877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b="5538"/>
          <a:stretch/>
        </p:blipFill>
        <p:spPr>
          <a:xfrm>
            <a:off x="8194198" y="4321415"/>
            <a:ext cx="3007814" cy="2325564"/>
          </a:xfrm>
          <a:custGeom>
            <a:avLst/>
            <a:gdLst>
              <a:gd name="connsiteX0" fmla="*/ 0 w 3007814"/>
              <a:gd name="connsiteY0" fmla="*/ 0 h 2325564"/>
              <a:gd name="connsiteX1" fmla="*/ 531380 w 3007814"/>
              <a:gd name="connsiteY1" fmla="*/ 0 h 2325564"/>
              <a:gd name="connsiteX2" fmla="*/ 1062761 w 3007814"/>
              <a:gd name="connsiteY2" fmla="*/ 0 h 2325564"/>
              <a:gd name="connsiteX3" fmla="*/ 1594141 w 3007814"/>
              <a:gd name="connsiteY3" fmla="*/ 0 h 2325564"/>
              <a:gd name="connsiteX4" fmla="*/ 2125522 w 3007814"/>
              <a:gd name="connsiteY4" fmla="*/ 0 h 2325564"/>
              <a:gd name="connsiteX5" fmla="*/ 3007814 w 3007814"/>
              <a:gd name="connsiteY5" fmla="*/ 0 h 2325564"/>
              <a:gd name="connsiteX6" fmla="*/ 3007814 w 3007814"/>
              <a:gd name="connsiteY6" fmla="*/ 627902 h 2325564"/>
              <a:gd name="connsiteX7" fmla="*/ 3007814 w 3007814"/>
              <a:gd name="connsiteY7" fmla="*/ 1162782 h 2325564"/>
              <a:gd name="connsiteX8" fmla="*/ 3007814 w 3007814"/>
              <a:gd name="connsiteY8" fmla="*/ 1744173 h 2325564"/>
              <a:gd name="connsiteX9" fmla="*/ 3007814 w 3007814"/>
              <a:gd name="connsiteY9" fmla="*/ 2325564 h 2325564"/>
              <a:gd name="connsiteX10" fmla="*/ 2566668 w 3007814"/>
              <a:gd name="connsiteY10" fmla="*/ 2325564 h 2325564"/>
              <a:gd name="connsiteX11" fmla="*/ 2095444 w 3007814"/>
              <a:gd name="connsiteY11" fmla="*/ 2325564 h 2325564"/>
              <a:gd name="connsiteX12" fmla="*/ 1654298 w 3007814"/>
              <a:gd name="connsiteY12" fmla="*/ 2325564 h 2325564"/>
              <a:gd name="connsiteX13" fmla="*/ 1243230 w 3007814"/>
              <a:gd name="connsiteY13" fmla="*/ 2325564 h 2325564"/>
              <a:gd name="connsiteX14" fmla="*/ 802084 w 3007814"/>
              <a:gd name="connsiteY14" fmla="*/ 2325564 h 2325564"/>
              <a:gd name="connsiteX15" fmla="*/ 0 w 3007814"/>
              <a:gd name="connsiteY15" fmla="*/ 2325564 h 2325564"/>
              <a:gd name="connsiteX16" fmla="*/ 0 w 3007814"/>
              <a:gd name="connsiteY16" fmla="*/ 1697662 h 2325564"/>
              <a:gd name="connsiteX17" fmla="*/ 0 w 3007814"/>
              <a:gd name="connsiteY17" fmla="*/ 1139526 h 2325564"/>
              <a:gd name="connsiteX18" fmla="*/ 0 w 3007814"/>
              <a:gd name="connsiteY18" fmla="*/ 534880 h 2325564"/>
              <a:gd name="connsiteX19" fmla="*/ 0 w 3007814"/>
              <a:gd name="connsiteY19" fmla="*/ 0 h 2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07814" h="2325564" fill="none" extrusionOk="0">
                <a:moveTo>
                  <a:pt x="0" y="0"/>
                </a:moveTo>
                <a:cubicBezTo>
                  <a:pt x="222792" y="-54844"/>
                  <a:pt x="367016" y="20553"/>
                  <a:pt x="531380" y="0"/>
                </a:cubicBezTo>
                <a:cubicBezTo>
                  <a:pt x="695744" y="-20553"/>
                  <a:pt x="924543" y="51124"/>
                  <a:pt x="1062761" y="0"/>
                </a:cubicBezTo>
                <a:cubicBezTo>
                  <a:pt x="1200979" y="-51124"/>
                  <a:pt x="1451360" y="62429"/>
                  <a:pt x="1594141" y="0"/>
                </a:cubicBezTo>
                <a:cubicBezTo>
                  <a:pt x="1736922" y="-62429"/>
                  <a:pt x="1964797" y="56748"/>
                  <a:pt x="2125522" y="0"/>
                </a:cubicBezTo>
                <a:cubicBezTo>
                  <a:pt x="2286247" y="-56748"/>
                  <a:pt x="2628022" y="104611"/>
                  <a:pt x="3007814" y="0"/>
                </a:cubicBezTo>
                <a:cubicBezTo>
                  <a:pt x="3067107" y="289829"/>
                  <a:pt x="2976346" y="386114"/>
                  <a:pt x="3007814" y="627902"/>
                </a:cubicBezTo>
                <a:cubicBezTo>
                  <a:pt x="3039282" y="869690"/>
                  <a:pt x="2975325" y="934901"/>
                  <a:pt x="3007814" y="1162782"/>
                </a:cubicBezTo>
                <a:cubicBezTo>
                  <a:pt x="3040303" y="1390663"/>
                  <a:pt x="2946680" y="1587084"/>
                  <a:pt x="3007814" y="1744173"/>
                </a:cubicBezTo>
                <a:cubicBezTo>
                  <a:pt x="3068948" y="1901262"/>
                  <a:pt x="3003226" y="2053019"/>
                  <a:pt x="3007814" y="2325564"/>
                </a:cubicBezTo>
                <a:cubicBezTo>
                  <a:pt x="2808596" y="2365483"/>
                  <a:pt x="2677475" y="2305597"/>
                  <a:pt x="2566668" y="2325564"/>
                </a:cubicBezTo>
                <a:cubicBezTo>
                  <a:pt x="2455861" y="2345531"/>
                  <a:pt x="2291426" y="2298309"/>
                  <a:pt x="2095444" y="2325564"/>
                </a:cubicBezTo>
                <a:cubicBezTo>
                  <a:pt x="1899462" y="2352819"/>
                  <a:pt x="1850309" y="2316269"/>
                  <a:pt x="1654298" y="2325564"/>
                </a:cubicBezTo>
                <a:cubicBezTo>
                  <a:pt x="1458287" y="2334859"/>
                  <a:pt x="1346436" y="2324712"/>
                  <a:pt x="1243230" y="2325564"/>
                </a:cubicBezTo>
                <a:cubicBezTo>
                  <a:pt x="1140024" y="2326416"/>
                  <a:pt x="917109" y="2293669"/>
                  <a:pt x="802084" y="2325564"/>
                </a:cubicBezTo>
                <a:cubicBezTo>
                  <a:pt x="687059" y="2357459"/>
                  <a:pt x="267201" y="2244216"/>
                  <a:pt x="0" y="2325564"/>
                </a:cubicBezTo>
                <a:cubicBezTo>
                  <a:pt x="-58277" y="2078231"/>
                  <a:pt x="30464" y="1924151"/>
                  <a:pt x="0" y="1697662"/>
                </a:cubicBezTo>
                <a:cubicBezTo>
                  <a:pt x="-30464" y="1471173"/>
                  <a:pt x="43166" y="1279781"/>
                  <a:pt x="0" y="1139526"/>
                </a:cubicBezTo>
                <a:cubicBezTo>
                  <a:pt x="-43166" y="999271"/>
                  <a:pt x="10236" y="811648"/>
                  <a:pt x="0" y="534880"/>
                </a:cubicBezTo>
                <a:cubicBezTo>
                  <a:pt x="-10236" y="258112"/>
                  <a:pt x="8002" y="161495"/>
                  <a:pt x="0" y="0"/>
                </a:cubicBezTo>
                <a:close/>
              </a:path>
              <a:path w="3007814" h="2325564" stroke="0" extrusionOk="0">
                <a:moveTo>
                  <a:pt x="0" y="0"/>
                </a:moveTo>
                <a:cubicBezTo>
                  <a:pt x="152555" y="-4104"/>
                  <a:pt x="347501" y="24169"/>
                  <a:pt x="561459" y="0"/>
                </a:cubicBezTo>
                <a:cubicBezTo>
                  <a:pt x="775417" y="-24169"/>
                  <a:pt x="812676" y="25755"/>
                  <a:pt x="1062761" y="0"/>
                </a:cubicBezTo>
                <a:cubicBezTo>
                  <a:pt x="1312846" y="-25755"/>
                  <a:pt x="1437966" y="13602"/>
                  <a:pt x="1624220" y="0"/>
                </a:cubicBezTo>
                <a:cubicBezTo>
                  <a:pt x="1810474" y="-13602"/>
                  <a:pt x="1868867" y="29301"/>
                  <a:pt x="2035287" y="0"/>
                </a:cubicBezTo>
                <a:cubicBezTo>
                  <a:pt x="2201707" y="-29301"/>
                  <a:pt x="2350251" y="580"/>
                  <a:pt x="2536590" y="0"/>
                </a:cubicBezTo>
                <a:cubicBezTo>
                  <a:pt x="2722929" y="-580"/>
                  <a:pt x="2823243" y="28818"/>
                  <a:pt x="3007814" y="0"/>
                </a:cubicBezTo>
                <a:cubicBezTo>
                  <a:pt x="3017220" y="180802"/>
                  <a:pt x="2948569" y="437712"/>
                  <a:pt x="3007814" y="558135"/>
                </a:cubicBezTo>
                <a:cubicBezTo>
                  <a:pt x="3067059" y="678559"/>
                  <a:pt x="3005690" y="945318"/>
                  <a:pt x="3007814" y="1186038"/>
                </a:cubicBezTo>
                <a:cubicBezTo>
                  <a:pt x="3009938" y="1426758"/>
                  <a:pt x="2991007" y="1490125"/>
                  <a:pt x="3007814" y="1720917"/>
                </a:cubicBezTo>
                <a:cubicBezTo>
                  <a:pt x="3024621" y="1951709"/>
                  <a:pt x="2996025" y="2095378"/>
                  <a:pt x="3007814" y="2325564"/>
                </a:cubicBezTo>
                <a:cubicBezTo>
                  <a:pt x="2849825" y="2339569"/>
                  <a:pt x="2651153" y="2305572"/>
                  <a:pt x="2506512" y="2325564"/>
                </a:cubicBezTo>
                <a:cubicBezTo>
                  <a:pt x="2361871" y="2345556"/>
                  <a:pt x="2157400" y="2325080"/>
                  <a:pt x="2065366" y="2325564"/>
                </a:cubicBezTo>
                <a:cubicBezTo>
                  <a:pt x="1973332" y="2326048"/>
                  <a:pt x="1735482" y="2264498"/>
                  <a:pt x="1533985" y="2325564"/>
                </a:cubicBezTo>
                <a:cubicBezTo>
                  <a:pt x="1332488" y="2386630"/>
                  <a:pt x="1207011" y="2309966"/>
                  <a:pt x="1092839" y="2325564"/>
                </a:cubicBezTo>
                <a:cubicBezTo>
                  <a:pt x="978667" y="2341162"/>
                  <a:pt x="679135" y="2274834"/>
                  <a:pt x="531380" y="2325564"/>
                </a:cubicBezTo>
                <a:cubicBezTo>
                  <a:pt x="383625" y="2376294"/>
                  <a:pt x="173018" y="2320654"/>
                  <a:pt x="0" y="2325564"/>
                </a:cubicBezTo>
                <a:cubicBezTo>
                  <a:pt x="-46579" y="2050767"/>
                  <a:pt x="33407" y="1873424"/>
                  <a:pt x="0" y="1720917"/>
                </a:cubicBezTo>
                <a:cubicBezTo>
                  <a:pt x="-33407" y="1568410"/>
                  <a:pt x="59653" y="1447207"/>
                  <a:pt x="0" y="1186038"/>
                </a:cubicBezTo>
                <a:cubicBezTo>
                  <a:pt x="-59653" y="924869"/>
                  <a:pt x="58254" y="812898"/>
                  <a:pt x="0" y="604647"/>
                </a:cubicBezTo>
                <a:cubicBezTo>
                  <a:pt x="-58254" y="396396"/>
                  <a:pt x="27753" y="276638"/>
                  <a:pt x="0" y="0"/>
                </a:cubicBezTo>
                <a:close/>
              </a:path>
            </a:pathLst>
          </a:custGeom>
          <a:ln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786227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</p:pic>
      <p:grpSp>
        <p:nvGrpSpPr>
          <p:cNvPr id="5" name="Group 51">
            <a:extLst>
              <a:ext uri="{FF2B5EF4-FFF2-40B4-BE49-F238E27FC236}">
                <a16:creationId xmlns:a16="http://schemas.microsoft.com/office/drawing/2014/main" id="{22BBE46E-028A-7333-1B6A-E87824F71D78}"/>
              </a:ext>
            </a:extLst>
          </p:cNvPr>
          <p:cNvGrpSpPr/>
          <p:nvPr/>
        </p:nvGrpSpPr>
        <p:grpSpPr>
          <a:xfrm>
            <a:off x="4320786" y="612385"/>
            <a:ext cx="4021102" cy="2489333"/>
            <a:chOff x="4108914" y="1782568"/>
            <a:chExt cx="4021102" cy="2489333"/>
          </a:xfrm>
        </p:grpSpPr>
        <p:sp>
          <p:nvSpPr>
            <p:cNvPr id="6" name="Shape 1015">
              <a:extLst>
                <a:ext uri="{FF2B5EF4-FFF2-40B4-BE49-F238E27FC236}">
                  <a16:creationId xmlns:a16="http://schemas.microsoft.com/office/drawing/2014/main" id="{EAC376BC-7AD9-A9CB-50FE-01CE658A53EB}"/>
                </a:ext>
              </a:extLst>
            </p:cNvPr>
            <p:cNvSpPr/>
            <p:nvPr/>
          </p:nvSpPr>
          <p:spPr>
            <a:xfrm>
              <a:off x="4108914" y="2544036"/>
              <a:ext cx="4021102" cy="1727865"/>
            </a:xfrm>
            <a:prstGeom prst="roundRect">
              <a:avLst>
                <a:gd name="adj" fmla="val 783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7" name="Shape 1116">
              <a:extLst>
                <a:ext uri="{FF2B5EF4-FFF2-40B4-BE49-F238E27FC236}">
                  <a16:creationId xmlns:a16="http://schemas.microsoft.com/office/drawing/2014/main" id="{6C7D1D3F-68A4-6240-4FC1-C788AB827694}"/>
                </a:ext>
              </a:extLst>
            </p:cNvPr>
            <p:cNvSpPr/>
            <p:nvPr/>
          </p:nvSpPr>
          <p:spPr>
            <a:xfrm>
              <a:off x="4211661" y="2623548"/>
              <a:ext cx="3854715" cy="1569660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ru-RU" sz="28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2. «Недостаток топлива»</a:t>
              </a:r>
            </a:p>
            <a:p>
              <a:endParaRPr lang="ru-RU" sz="2800" b="1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  <a:p>
              <a:r>
                <a:rPr lang="ru-RU" sz="20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Стабильное истощение. Сложно вернуться в ресурсное состояние</a:t>
              </a:r>
            </a:p>
          </p:txBody>
        </p:sp>
        <p:sp>
          <p:nvSpPr>
            <p:cNvPr id="18" name="Shape 1221">
              <a:extLst>
                <a:ext uri="{FF2B5EF4-FFF2-40B4-BE49-F238E27FC236}">
                  <a16:creationId xmlns:a16="http://schemas.microsoft.com/office/drawing/2014/main" id="{5A317A12-B5A7-3727-268F-2013A1518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8872" y="1782568"/>
              <a:ext cx="192479" cy="287642"/>
            </a:xfrm>
            <a:custGeom>
              <a:avLst/>
              <a:gdLst>
                <a:gd name="T0" fmla="*/ 141 w 244"/>
                <a:gd name="T1" fmla="*/ 0 h 363"/>
                <a:gd name="T2" fmla="*/ 166 w 244"/>
                <a:gd name="T3" fmla="*/ 3 h 363"/>
                <a:gd name="T4" fmla="*/ 187 w 244"/>
                <a:gd name="T5" fmla="*/ 11 h 363"/>
                <a:gd name="T6" fmla="*/ 204 w 244"/>
                <a:gd name="T7" fmla="*/ 21 h 363"/>
                <a:gd name="T8" fmla="*/ 219 w 244"/>
                <a:gd name="T9" fmla="*/ 36 h 363"/>
                <a:gd name="T10" fmla="*/ 231 w 244"/>
                <a:gd name="T11" fmla="*/ 51 h 363"/>
                <a:gd name="T12" fmla="*/ 239 w 244"/>
                <a:gd name="T13" fmla="*/ 70 h 363"/>
                <a:gd name="T14" fmla="*/ 242 w 244"/>
                <a:gd name="T15" fmla="*/ 89 h 363"/>
                <a:gd name="T16" fmla="*/ 242 w 244"/>
                <a:gd name="T17" fmla="*/ 112 h 363"/>
                <a:gd name="T18" fmla="*/ 239 w 244"/>
                <a:gd name="T19" fmla="*/ 135 h 363"/>
                <a:gd name="T20" fmla="*/ 229 w 244"/>
                <a:gd name="T21" fmla="*/ 157 h 363"/>
                <a:gd name="T22" fmla="*/ 216 w 244"/>
                <a:gd name="T23" fmla="*/ 180 h 363"/>
                <a:gd name="T24" fmla="*/ 204 w 244"/>
                <a:gd name="T25" fmla="*/ 197 h 363"/>
                <a:gd name="T26" fmla="*/ 195 w 244"/>
                <a:gd name="T27" fmla="*/ 207 h 363"/>
                <a:gd name="T28" fmla="*/ 183 w 244"/>
                <a:gd name="T29" fmla="*/ 218 h 363"/>
                <a:gd name="T30" fmla="*/ 170 w 244"/>
                <a:gd name="T31" fmla="*/ 231 h 363"/>
                <a:gd name="T32" fmla="*/ 153 w 244"/>
                <a:gd name="T33" fmla="*/ 245 h 363"/>
                <a:gd name="T34" fmla="*/ 139 w 244"/>
                <a:gd name="T35" fmla="*/ 258 h 363"/>
                <a:gd name="T36" fmla="*/ 130 w 244"/>
                <a:gd name="T37" fmla="*/ 268 h 363"/>
                <a:gd name="T38" fmla="*/ 122 w 244"/>
                <a:gd name="T39" fmla="*/ 275 h 363"/>
                <a:gd name="T40" fmla="*/ 110 w 244"/>
                <a:gd name="T41" fmla="*/ 288 h 363"/>
                <a:gd name="T42" fmla="*/ 244 w 244"/>
                <a:gd name="T43" fmla="*/ 298 h 363"/>
                <a:gd name="T44" fmla="*/ 0 w 244"/>
                <a:gd name="T45" fmla="*/ 363 h 363"/>
                <a:gd name="T46" fmla="*/ 1 w 244"/>
                <a:gd name="T47" fmla="*/ 344 h 363"/>
                <a:gd name="T48" fmla="*/ 7 w 244"/>
                <a:gd name="T49" fmla="*/ 326 h 363"/>
                <a:gd name="T50" fmla="*/ 23 w 244"/>
                <a:gd name="T51" fmla="*/ 292 h 363"/>
                <a:gd name="T52" fmla="*/ 36 w 244"/>
                <a:gd name="T53" fmla="*/ 275 h 363"/>
                <a:gd name="T54" fmla="*/ 53 w 244"/>
                <a:gd name="T55" fmla="*/ 254 h 363"/>
                <a:gd name="T56" fmla="*/ 74 w 244"/>
                <a:gd name="T57" fmla="*/ 231 h 363"/>
                <a:gd name="T58" fmla="*/ 101 w 244"/>
                <a:gd name="T59" fmla="*/ 207 h 363"/>
                <a:gd name="T60" fmla="*/ 122 w 244"/>
                <a:gd name="T61" fmla="*/ 186 h 363"/>
                <a:gd name="T62" fmla="*/ 139 w 244"/>
                <a:gd name="T63" fmla="*/ 169 h 363"/>
                <a:gd name="T64" fmla="*/ 151 w 244"/>
                <a:gd name="T65" fmla="*/ 157 h 363"/>
                <a:gd name="T66" fmla="*/ 160 w 244"/>
                <a:gd name="T67" fmla="*/ 148 h 363"/>
                <a:gd name="T68" fmla="*/ 170 w 244"/>
                <a:gd name="T69" fmla="*/ 125 h 363"/>
                <a:gd name="T70" fmla="*/ 174 w 244"/>
                <a:gd name="T71" fmla="*/ 104 h 363"/>
                <a:gd name="T72" fmla="*/ 170 w 244"/>
                <a:gd name="T73" fmla="*/ 83 h 363"/>
                <a:gd name="T74" fmla="*/ 162 w 244"/>
                <a:gd name="T75" fmla="*/ 70 h 363"/>
                <a:gd name="T76" fmla="*/ 147 w 244"/>
                <a:gd name="T77" fmla="*/ 59 h 363"/>
                <a:gd name="T78" fmla="*/ 126 w 244"/>
                <a:gd name="T79" fmla="*/ 57 h 363"/>
                <a:gd name="T80" fmla="*/ 107 w 244"/>
                <a:gd name="T81" fmla="*/ 60 h 363"/>
                <a:gd name="T82" fmla="*/ 91 w 244"/>
                <a:gd name="T83" fmla="*/ 70 h 363"/>
                <a:gd name="T84" fmla="*/ 86 w 244"/>
                <a:gd name="T85" fmla="*/ 78 h 363"/>
                <a:gd name="T86" fmla="*/ 82 w 244"/>
                <a:gd name="T87" fmla="*/ 87 h 363"/>
                <a:gd name="T88" fmla="*/ 78 w 244"/>
                <a:gd name="T89" fmla="*/ 98 h 363"/>
                <a:gd name="T90" fmla="*/ 76 w 244"/>
                <a:gd name="T91" fmla="*/ 114 h 363"/>
                <a:gd name="T92" fmla="*/ 9 w 244"/>
                <a:gd name="T93" fmla="*/ 93 h 363"/>
                <a:gd name="T94" fmla="*/ 15 w 244"/>
                <a:gd name="T95" fmla="*/ 68 h 363"/>
                <a:gd name="T96" fmla="*/ 24 w 244"/>
                <a:gd name="T97" fmla="*/ 47 h 363"/>
                <a:gd name="T98" fmla="*/ 38 w 244"/>
                <a:gd name="T99" fmla="*/ 30 h 363"/>
                <a:gd name="T100" fmla="*/ 55 w 244"/>
                <a:gd name="T101" fmla="*/ 19 h 363"/>
                <a:gd name="T102" fmla="*/ 72 w 244"/>
                <a:gd name="T103" fmla="*/ 9 h 363"/>
                <a:gd name="T104" fmla="*/ 93 w 244"/>
                <a:gd name="T105" fmla="*/ 2 h 363"/>
                <a:gd name="T106" fmla="*/ 116 w 244"/>
                <a:gd name="T107" fmla="*/ 0 h 363"/>
                <a:gd name="T108" fmla="*/ 128 w 244"/>
                <a:gd name="T109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" h="363">
                  <a:moveTo>
                    <a:pt x="128" y="0"/>
                  </a:moveTo>
                  <a:lnTo>
                    <a:pt x="141" y="0"/>
                  </a:lnTo>
                  <a:lnTo>
                    <a:pt x="154" y="0"/>
                  </a:lnTo>
                  <a:lnTo>
                    <a:pt x="166" y="3"/>
                  </a:lnTo>
                  <a:lnTo>
                    <a:pt x="175" y="5"/>
                  </a:lnTo>
                  <a:lnTo>
                    <a:pt x="187" y="11"/>
                  </a:lnTo>
                  <a:lnTo>
                    <a:pt x="196" y="15"/>
                  </a:lnTo>
                  <a:lnTo>
                    <a:pt x="204" y="21"/>
                  </a:lnTo>
                  <a:lnTo>
                    <a:pt x="214" y="28"/>
                  </a:lnTo>
                  <a:lnTo>
                    <a:pt x="219" y="36"/>
                  </a:lnTo>
                  <a:lnTo>
                    <a:pt x="227" y="43"/>
                  </a:lnTo>
                  <a:lnTo>
                    <a:pt x="231" y="51"/>
                  </a:lnTo>
                  <a:lnTo>
                    <a:pt x="237" y="60"/>
                  </a:lnTo>
                  <a:lnTo>
                    <a:pt x="239" y="70"/>
                  </a:lnTo>
                  <a:lnTo>
                    <a:pt x="242" y="79"/>
                  </a:lnTo>
                  <a:lnTo>
                    <a:pt x="242" y="89"/>
                  </a:lnTo>
                  <a:lnTo>
                    <a:pt x="244" y="100"/>
                  </a:lnTo>
                  <a:lnTo>
                    <a:pt x="242" y="112"/>
                  </a:lnTo>
                  <a:lnTo>
                    <a:pt x="240" y="123"/>
                  </a:lnTo>
                  <a:lnTo>
                    <a:pt x="239" y="135"/>
                  </a:lnTo>
                  <a:lnTo>
                    <a:pt x="235" y="146"/>
                  </a:lnTo>
                  <a:lnTo>
                    <a:pt x="229" y="157"/>
                  </a:lnTo>
                  <a:lnTo>
                    <a:pt x="223" y="169"/>
                  </a:lnTo>
                  <a:lnTo>
                    <a:pt x="216" y="180"/>
                  </a:lnTo>
                  <a:lnTo>
                    <a:pt x="208" y="192"/>
                  </a:lnTo>
                  <a:lnTo>
                    <a:pt x="204" y="197"/>
                  </a:lnTo>
                  <a:lnTo>
                    <a:pt x="198" y="201"/>
                  </a:lnTo>
                  <a:lnTo>
                    <a:pt x="195" y="207"/>
                  </a:lnTo>
                  <a:lnTo>
                    <a:pt x="189" y="212"/>
                  </a:lnTo>
                  <a:lnTo>
                    <a:pt x="183" y="218"/>
                  </a:lnTo>
                  <a:lnTo>
                    <a:pt x="175" y="224"/>
                  </a:lnTo>
                  <a:lnTo>
                    <a:pt x="170" y="231"/>
                  </a:lnTo>
                  <a:lnTo>
                    <a:pt x="162" y="239"/>
                  </a:lnTo>
                  <a:lnTo>
                    <a:pt x="153" y="245"/>
                  </a:lnTo>
                  <a:lnTo>
                    <a:pt x="147" y="252"/>
                  </a:lnTo>
                  <a:lnTo>
                    <a:pt x="139" y="258"/>
                  </a:lnTo>
                  <a:lnTo>
                    <a:pt x="133" y="264"/>
                  </a:lnTo>
                  <a:lnTo>
                    <a:pt x="130" y="268"/>
                  </a:lnTo>
                  <a:lnTo>
                    <a:pt x="126" y="271"/>
                  </a:lnTo>
                  <a:lnTo>
                    <a:pt x="122" y="275"/>
                  </a:lnTo>
                  <a:lnTo>
                    <a:pt x="120" y="279"/>
                  </a:lnTo>
                  <a:lnTo>
                    <a:pt x="110" y="288"/>
                  </a:lnTo>
                  <a:lnTo>
                    <a:pt x="105" y="298"/>
                  </a:lnTo>
                  <a:lnTo>
                    <a:pt x="244" y="298"/>
                  </a:lnTo>
                  <a:lnTo>
                    <a:pt x="244" y="363"/>
                  </a:lnTo>
                  <a:lnTo>
                    <a:pt x="0" y="363"/>
                  </a:lnTo>
                  <a:lnTo>
                    <a:pt x="0" y="353"/>
                  </a:lnTo>
                  <a:lnTo>
                    <a:pt x="1" y="344"/>
                  </a:lnTo>
                  <a:lnTo>
                    <a:pt x="3" y="334"/>
                  </a:lnTo>
                  <a:lnTo>
                    <a:pt x="7" y="326"/>
                  </a:lnTo>
                  <a:lnTo>
                    <a:pt x="13" y="309"/>
                  </a:lnTo>
                  <a:lnTo>
                    <a:pt x="23" y="292"/>
                  </a:lnTo>
                  <a:lnTo>
                    <a:pt x="28" y="285"/>
                  </a:lnTo>
                  <a:lnTo>
                    <a:pt x="36" y="275"/>
                  </a:lnTo>
                  <a:lnTo>
                    <a:pt x="44" y="266"/>
                  </a:lnTo>
                  <a:lnTo>
                    <a:pt x="53" y="254"/>
                  </a:lnTo>
                  <a:lnTo>
                    <a:pt x="63" y="243"/>
                  </a:lnTo>
                  <a:lnTo>
                    <a:pt x="74" y="231"/>
                  </a:lnTo>
                  <a:lnTo>
                    <a:pt x="88" y="218"/>
                  </a:lnTo>
                  <a:lnTo>
                    <a:pt x="101" y="207"/>
                  </a:lnTo>
                  <a:lnTo>
                    <a:pt x="112" y="195"/>
                  </a:lnTo>
                  <a:lnTo>
                    <a:pt x="122" y="186"/>
                  </a:lnTo>
                  <a:lnTo>
                    <a:pt x="131" y="176"/>
                  </a:lnTo>
                  <a:lnTo>
                    <a:pt x="139" y="169"/>
                  </a:lnTo>
                  <a:lnTo>
                    <a:pt x="147" y="163"/>
                  </a:lnTo>
                  <a:lnTo>
                    <a:pt x="151" y="157"/>
                  </a:lnTo>
                  <a:lnTo>
                    <a:pt x="156" y="152"/>
                  </a:lnTo>
                  <a:lnTo>
                    <a:pt x="160" y="148"/>
                  </a:lnTo>
                  <a:lnTo>
                    <a:pt x="166" y="136"/>
                  </a:lnTo>
                  <a:lnTo>
                    <a:pt x="170" y="125"/>
                  </a:lnTo>
                  <a:lnTo>
                    <a:pt x="174" y="116"/>
                  </a:lnTo>
                  <a:lnTo>
                    <a:pt x="174" y="104"/>
                  </a:lnTo>
                  <a:lnTo>
                    <a:pt x="174" y="93"/>
                  </a:lnTo>
                  <a:lnTo>
                    <a:pt x="170" y="83"/>
                  </a:lnTo>
                  <a:lnTo>
                    <a:pt x="166" y="76"/>
                  </a:lnTo>
                  <a:lnTo>
                    <a:pt x="162" y="70"/>
                  </a:lnTo>
                  <a:lnTo>
                    <a:pt x="154" y="64"/>
                  </a:lnTo>
                  <a:lnTo>
                    <a:pt x="147" y="59"/>
                  </a:lnTo>
                  <a:lnTo>
                    <a:pt x="137" y="57"/>
                  </a:lnTo>
                  <a:lnTo>
                    <a:pt x="126" y="57"/>
                  </a:lnTo>
                  <a:lnTo>
                    <a:pt x="116" y="57"/>
                  </a:lnTo>
                  <a:lnTo>
                    <a:pt x="107" y="60"/>
                  </a:lnTo>
                  <a:lnTo>
                    <a:pt x="99" y="64"/>
                  </a:lnTo>
                  <a:lnTo>
                    <a:pt x="91" y="70"/>
                  </a:lnTo>
                  <a:lnTo>
                    <a:pt x="88" y="74"/>
                  </a:lnTo>
                  <a:lnTo>
                    <a:pt x="86" y="78"/>
                  </a:lnTo>
                  <a:lnTo>
                    <a:pt x="84" y="81"/>
                  </a:lnTo>
                  <a:lnTo>
                    <a:pt x="82" y="87"/>
                  </a:lnTo>
                  <a:lnTo>
                    <a:pt x="80" y="93"/>
                  </a:lnTo>
                  <a:lnTo>
                    <a:pt x="78" y="98"/>
                  </a:lnTo>
                  <a:lnTo>
                    <a:pt x="78" y="106"/>
                  </a:lnTo>
                  <a:lnTo>
                    <a:pt x="76" y="114"/>
                  </a:lnTo>
                  <a:lnTo>
                    <a:pt x="7" y="106"/>
                  </a:lnTo>
                  <a:lnTo>
                    <a:pt x="9" y="93"/>
                  </a:lnTo>
                  <a:lnTo>
                    <a:pt x="11" y="79"/>
                  </a:lnTo>
                  <a:lnTo>
                    <a:pt x="15" y="68"/>
                  </a:lnTo>
                  <a:lnTo>
                    <a:pt x="21" y="57"/>
                  </a:lnTo>
                  <a:lnTo>
                    <a:pt x="24" y="47"/>
                  </a:lnTo>
                  <a:lnTo>
                    <a:pt x="32" y="38"/>
                  </a:lnTo>
                  <a:lnTo>
                    <a:pt x="38" y="30"/>
                  </a:lnTo>
                  <a:lnTo>
                    <a:pt x="45" y="24"/>
                  </a:lnTo>
                  <a:lnTo>
                    <a:pt x="55" y="19"/>
                  </a:lnTo>
                  <a:lnTo>
                    <a:pt x="63" y="13"/>
                  </a:lnTo>
                  <a:lnTo>
                    <a:pt x="72" y="9"/>
                  </a:lnTo>
                  <a:lnTo>
                    <a:pt x="84" y="5"/>
                  </a:lnTo>
                  <a:lnTo>
                    <a:pt x="93" y="2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28" y="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 dirty="0"/>
            </a:p>
          </p:txBody>
        </p:sp>
      </p:grpSp>
      <p:sp>
        <p:nvSpPr>
          <p:cNvPr id="19" name="Shape 44">
            <a:extLst>
              <a:ext uri="{FF2B5EF4-FFF2-40B4-BE49-F238E27FC236}">
                <a16:creationId xmlns:a16="http://schemas.microsoft.com/office/drawing/2014/main" id="{E96AB2F0-BC70-8F05-60E6-D0579DAA8506}"/>
              </a:ext>
            </a:extLst>
          </p:cNvPr>
          <p:cNvSpPr/>
          <p:nvPr/>
        </p:nvSpPr>
        <p:spPr>
          <a:xfrm>
            <a:off x="1309332" y="3566631"/>
            <a:ext cx="3104934" cy="584775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Здоровье</a:t>
            </a:r>
          </a:p>
        </p:txBody>
      </p:sp>
      <p:sp>
        <p:nvSpPr>
          <p:cNvPr id="20" name="Shape 44">
            <a:extLst>
              <a:ext uri="{FF2B5EF4-FFF2-40B4-BE49-F238E27FC236}">
                <a16:creationId xmlns:a16="http://schemas.microsoft.com/office/drawing/2014/main" id="{5B5DC519-D3B3-4879-9D50-9075C7206F76}"/>
              </a:ext>
            </a:extLst>
          </p:cNvPr>
          <p:cNvSpPr/>
          <p:nvPr/>
        </p:nvSpPr>
        <p:spPr>
          <a:xfrm>
            <a:off x="5019209" y="3566631"/>
            <a:ext cx="2624257" cy="584775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Поведение</a:t>
            </a:r>
          </a:p>
        </p:txBody>
      </p:sp>
      <p:sp>
        <p:nvSpPr>
          <p:cNvPr id="21" name="Shape 44">
            <a:extLst>
              <a:ext uri="{FF2B5EF4-FFF2-40B4-BE49-F238E27FC236}">
                <a16:creationId xmlns:a16="http://schemas.microsoft.com/office/drawing/2014/main" id="{81CFF14D-3CE6-9209-8371-2475D588CB29}"/>
              </a:ext>
            </a:extLst>
          </p:cNvPr>
          <p:cNvSpPr/>
          <p:nvPr/>
        </p:nvSpPr>
        <p:spPr>
          <a:xfrm>
            <a:off x="8483592" y="3566631"/>
            <a:ext cx="3104934" cy="584775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Эмоции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C9D93C7-90A8-4EAB-B227-4F6165BC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722" y="-50396"/>
            <a:ext cx="8696820" cy="1325563"/>
          </a:xfrm>
        </p:spPr>
        <p:txBody>
          <a:bodyPr rtlCol="0">
            <a:normAutofit/>
          </a:bodyPr>
          <a:lstStyle/>
          <a:p>
            <a:pPr rtl="0"/>
            <a:r>
              <a:rPr lang="ru-RU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Синдром эмоционального выгорания: стадии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914999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2">
            <a:extLst>
              <a:ext uri="{FF2B5EF4-FFF2-40B4-BE49-F238E27FC236}">
                <a16:creationId xmlns:a16="http://schemas.microsoft.com/office/drawing/2014/main" id="{94897D1B-ACF0-A6E7-4C23-DCA205B31BF8}"/>
              </a:ext>
            </a:extLst>
          </p:cNvPr>
          <p:cNvGrpSpPr/>
          <p:nvPr/>
        </p:nvGrpSpPr>
        <p:grpSpPr>
          <a:xfrm>
            <a:off x="6325111" y="2194519"/>
            <a:ext cx="4373547" cy="3932397"/>
            <a:chOff x="6101306" y="1780125"/>
            <a:chExt cx="5100708" cy="4795743"/>
          </a:xfrm>
        </p:grpSpPr>
        <p:sp>
          <p:nvSpPr>
            <p:cNvPr id="9" name="Shape 1422">
              <a:extLst>
                <a:ext uri="{FF2B5EF4-FFF2-40B4-BE49-F238E27FC236}">
                  <a16:creationId xmlns:a16="http://schemas.microsoft.com/office/drawing/2014/main" id="{0DC075C9-FDE6-1D84-7842-8B880AA6E586}"/>
                </a:ext>
              </a:extLst>
            </p:cNvPr>
            <p:cNvSpPr/>
            <p:nvPr/>
          </p:nvSpPr>
          <p:spPr>
            <a:xfrm>
              <a:off x="6101306" y="4224636"/>
              <a:ext cx="4208587" cy="2351232"/>
            </a:xfrm>
            <a:prstGeom prst="roundRect">
              <a:avLst>
                <a:gd name="adj" fmla="val 783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0" name="Shape 1523">
              <a:extLst>
                <a:ext uri="{FF2B5EF4-FFF2-40B4-BE49-F238E27FC236}">
                  <a16:creationId xmlns:a16="http://schemas.microsoft.com/office/drawing/2014/main" id="{0071205D-1320-2453-BCE4-D7F31AC8E9C2}"/>
                </a:ext>
              </a:extLst>
            </p:cNvPr>
            <p:cNvSpPr/>
            <p:nvPr/>
          </p:nvSpPr>
          <p:spPr>
            <a:xfrm>
              <a:off x="6323142" y="4450427"/>
              <a:ext cx="3986751" cy="1914274"/>
            </a:xfrm>
            <a:prstGeom prst="rect">
              <a:avLst/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r>
                <a:rPr lang="ru-RU" sz="28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3. «Болезнь по кругу»</a:t>
              </a:r>
            </a:p>
            <a:p>
              <a:endParaRPr lang="ru-RU" sz="2800" b="1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Рушится здоровье. Работать все сложнее.  Помощь извне</a:t>
              </a:r>
            </a:p>
          </p:txBody>
        </p:sp>
        <p:sp>
          <p:nvSpPr>
            <p:cNvPr id="11" name="Shape 1628">
              <a:extLst>
                <a:ext uri="{FF2B5EF4-FFF2-40B4-BE49-F238E27FC236}">
                  <a16:creationId xmlns:a16="http://schemas.microsoft.com/office/drawing/2014/main" id="{F3708E15-23E5-CE78-52B3-20063F871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1683" y="1780125"/>
              <a:ext cx="190331" cy="292530"/>
            </a:xfrm>
            <a:custGeom>
              <a:avLst/>
              <a:gdLst>
                <a:gd name="T0" fmla="*/ 142 w 244"/>
                <a:gd name="T1" fmla="*/ 2 h 378"/>
                <a:gd name="T2" fmla="*/ 175 w 244"/>
                <a:gd name="T3" fmla="*/ 11 h 378"/>
                <a:gd name="T4" fmla="*/ 202 w 244"/>
                <a:gd name="T5" fmla="*/ 33 h 378"/>
                <a:gd name="T6" fmla="*/ 217 w 244"/>
                <a:gd name="T7" fmla="*/ 54 h 378"/>
                <a:gd name="T8" fmla="*/ 225 w 244"/>
                <a:gd name="T9" fmla="*/ 77 h 378"/>
                <a:gd name="T10" fmla="*/ 227 w 244"/>
                <a:gd name="T11" fmla="*/ 107 h 378"/>
                <a:gd name="T12" fmla="*/ 213 w 244"/>
                <a:gd name="T13" fmla="*/ 138 h 378"/>
                <a:gd name="T14" fmla="*/ 187 w 244"/>
                <a:gd name="T15" fmla="*/ 165 h 378"/>
                <a:gd name="T16" fmla="*/ 188 w 244"/>
                <a:gd name="T17" fmla="*/ 176 h 378"/>
                <a:gd name="T18" fmla="*/ 210 w 244"/>
                <a:gd name="T19" fmla="*/ 188 h 378"/>
                <a:gd name="T20" fmla="*/ 225 w 244"/>
                <a:gd name="T21" fmla="*/ 204 h 378"/>
                <a:gd name="T22" fmla="*/ 237 w 244"/>
                <a:gd name="T23" fmla="*/ 221 h 378"/>
                <a:gd name="T24" fmla="*/ 242 w 244"/>
                <a:gd name="T25" fmla="*/ 244 h 378"/>
                <a:gd name="T26" fmla="*/ 242 w 244"/>
                <a:gd name="T27" fmla="*/ 272 h 378"/>
                <a:gd name="T28" fmla="*/ 235 w 244"/>
                <a:gd name="T29" fmla="*/ 304 h 378"/>
                <a:gd name="T30" fmla="*/ 217 w 244"/>
                <a:gd name="T31" fmla="*/ 334 h 378"/>
                <a:gd name="T32" fmla="*/ 190 w 244"/>
                <a:gd name="T33" fmla="*/ 359 h 378"/>
                <a:gd name="T34" fmla="*/ 158 w 244"/>
                <a:gd name="T35" fmla="*/ 372 h 378"/>
                <a:gd name="T36" fmla="*/ 121 w 244"/>
                <a:gd name="T37" fmla="*/ 378 h 378"/>
                <a:gd name="T38" fmla="*/ 84 w 244"/>
                <a:gd name="T39" fmla="*/ 372 h 378"/>
                <a:gd name="T40" fmla="*/ 56 w 244"/>
                <a:gd name="T41" fmla="*/ 361 h 378"/>
                <a:gd name="T42" fmla="*/ 29 w 244"/>
                <a:gd name="T43" fmla="*/ 341 h 378"/>
                <a:gd name="T44" fmla="*/ 11 w 244"/>
                <a:gd name="T45" fmla="*/ 316 h 378"/>
                <a:gd name="T46" fmla="*/ 0 w 244"/>
                <a:gd name="T47" fmla="*/ 285 h 378"/>
                <a:gd name="T48" fmla="*/ 69 w 244"/>
                <a:gd name="T49" fmla="*/ 277 h 378"/>
                <a:gd name="T50" fmla="*/ 84 w 244"/>
                <a:gd name="T51" fmla="*/ 304 h 378"/>
                <a:gd name="T52" fmla="*/ 102 w 244"/>
                <a:gd name="T53" fmla="*/ 316 h 378"/>
                <a:gd name="T54" fmla="*/ 125 w 244"/>
                <a:gd name="T55" fmla="*/ 318 h 378"/>
                <a:gd name="T56" fmla="*/ 140 w 244"/>
                <a:gd name="T57" fmla="*/ 314 h 378"/>
                <a:gd name="T58" fmla="*/ 152 w 244"/>
                <a:gd name="T59" fmla="*/ 306 h 378"/>
                <a:gd name="T60" fmla="*/ 163 w 244"/>
                <a:gd name="T61" fmla="*/ 293 h 378"/>
                <a:gd name="T62" fmla="*/ 171 w 244"/>
                <a:gd name="T63" fmla="*/ 270 h 378"/>
                <a:gd name="T64" fmla="*/ 167 w 244"/>
                <a:gd name="T65" fmla="*/ 233 h 378"/>
                <a:gd name="T66" fmla="*/ 150 w 244"/>
                <a:gd name="T67" fmla="*/ 207 h 378"/>
                <a:gd name="T68" fmla="*/ 133 w 244"/>
                <a:gd name="T69" fmla="*/ 200 h 378"/>
                <a:gd name="T70" fmla="*/ 115 w 244"/>
                <a:gd name="T71" fmla="*/ 200 h 378"/>
                <a:gd name="T72" fmla="*/ 90 w 244"/>
                <a:gd name="T73" fmla="*/ 204 h 378"/>
                <a:gd name="T74" fmla="*/ 123 w 244"/>
                <a:gd name="T75" fmla="*/ 143 h 378"/>
                <a:gd name="T76" fmla="*/ 144 w 244"/>
                <a:gd name="T77" fmla="*/ 130 h 378"/>
                <a:gd name="T78" fmla="*/ 152 w 244"/>
                <a:gd name="T79" fmla="*/ 118 h 378"/>
                <a:gd name="T80" fmla="*/ 156 w 244"/>
                <a:gd name="T81" fmla="*/ 89 h 378"/>
                <a:gd name="T82" fmla="*/ 146 w 244"/>
                <a:gd name="T83" fmla="*/ 70 h 378"/>
                <a:gd name="T84" fmla="*/ 125 w 244"/>
                <a:gd name="T85" fmla="*/ 58 h 378"/>
                <a:gd name="T86" fmla="*/ 100 w 244"/>
                <a:gd name="T87" fmla="*/ 60 h 378"/>
                <a:gd name="T88" fmla="*/ 79 w 244"/>
                <a:gd name="T89" fmla="*/ 77 h 378"/>
                <a:gd name="T90" fmla="*/ 69 w 244"/>
                <a:gd name="T91" fmla="*/ 107 h 378"/>
                <a:gd name="T92" fmla="*/ 13 w 244"/>
                <a:gd name="T93" fmla="*/ 66 h 378"/>
                <a:gd name="T94" fmla="*/ 32 w 244"/>
                <a:gd name="T95" fmla="*/ 33 h 378"/>
                <a:gd name="T96" fmla="*/ 63 w 244"/>
                <a:gd name="T97" fmla="*/ 11 h 378"/>
                <a:gd name="T98" fmla="*/ 104 w 244"/>
                <a:gd name="T99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4" h="378">
                  <a:moveTo>
                    <a:pt x="117" y="0"/>
                  </a:moveTo>
                  <a:lnTo>
                    <a:pt x="131" y="0"/>
                  </a:lnTo>
                  <a:lnTo>
                    <a:pt x="142" y="2"/>
                  </a:lnTo>
                  <a:lnTo>
                    <a:pt x="154" y="4"/>
                  </a:lnTo>
                  <a:lnTo>
                    <a:pt x="165" y="8"/>
                  </a:lnTo>
                  <a:lnTo>
                    <a:pt x="175" y="11"/>
                  </a:lnTo>
                  <a:lnTo>
                    <a:pt x="185" y="17"/>
                  </a:lnTo>
                  <a:lnTo>
                    <a:pt x="192" y="25"/>
                  </a:lnTo>
                  <a:lnTo>
                    <a:pt x="202" y="33"/>
                  </a:lnTo>
                  <a:lnTo>
                    <a:pt x="208" y="39"/>
                  </a:lnTo>
                  <a:lnTo>
                    <a:pt x="212" y="46"/>
                  </a:lnTo>
                  <a:lnTo>
                    <a:pt x="217" y="54"/>
                  </a:lnTo>
                  <a:lnTo>
                    <a:pt x="221" y="62"/>
                  </a:lnTo>
                  <a:lnTo>
                    <a:pt x="223" y="70"/>
                  </a:lnTo>
                  <a:lnTo>
                    <a:pt x="225" y="77"/>
                  </a:lnTo>
                  <a:lnTo>
                    <a:pt x="227" y="85"/>
                  </a:lnTo>
                  <a:lnTo>
                    <a:pt x="227" y="95"/>
                  </a:lnTo>
                  <a:lnTo>
                    <a:pt x="227" y="107"/>
                  </a:lnTo>
                  <a:lnTo>
                    <a:pt x="223" y="116"/>
                  </a:lnTo>
                  <a:lnTo>
                    <a:pt x="219" y="128"/>
                  </a:lnTo>
                  <a:lnTo>
                    <a:pt x="213" y="138"/>
                  </a:lnTo>
                  <a:lnTo>
                    <a:pt x="206" y="147"/>
                  </a:lnTo>
                  <a:lnTo>
                    <a:pt x="198" y="157"/>
                  </a:lnTo>
                  <a:lnTo>
                    <a:pt x="187" y="165"/>
                  </a:lnTo>
                  <a:lnTo>
                    <a:pt x="175" y="173"/>
                  </a:lnTo>
                  <a:lnTo>
                    <a:pt x="183" y="174"/>
                  </a:lnTo>
                  <a:lnTo>
                    <a:pt x="188" y="176"/>
                  </a:lnTo>
                  <a:lnTo>
                    <a:pt x="196" y="180"/>
                  </a:lnTo>
                  <a:lnTo>
                    <a:pt x="202" y="182"/>
                  </a:lnTo>
                  <a:lnTo>
                    <a:pt x="210" y="188"/>
                  </a:lnTo>
                  <a:lnTo>
                    <a:pt x="213" y="192"/>
                  </a:lnTo>
                  <a:lnTo>
                    <a:pt x="219" y="198"/>
                  </a:lnTo>
                  <a:lnTo>
                    <a:pt x="225" y="204"/>
                  </a:lnTo>
                  <a:lnTo>
                    <a:pt x="229" y="209"/>
                  </a:lnTo>
                  <a:lnTo>
                    <a:pt x="233" y="215"/>
                  </a:lnTo>
                  <a:lnTo>
                    <a:pt x="237" y="221"/>
                  </a:lnTo>
                  <a:lnTo>
                    <a:pt x="239" y="229"/>
                  </a:lnTo>
                  <a:lnTo>
                    <a:pt x="240" y="237"/>
                  </a:lnTo>
                  <a:lnTo>
                    <a:pt x="242" y="244"/>
                  </a:lnTo>
                  <a:lnTo>
                    <a:pt x="242" y="252"/>
                  </a:lnTo>
                  <a:lnTo>
                    <a:pt x="244" y="260"/>
                  </a:lnTo>
                  <a:lnTo>
                    <a:pt x="242" y="272"/>
                  </a:lnTo>
                  <a:lnTo>
                    <a:pt x="240" y="283"/>
                  </a:lnTo>
                  <a:lnTo>
                    <a:pt x="239" y="295"/>
                  </a:lnTo>
                  <a:lnTo>
                    <a:pt x="235" y="304"/>
                  </a:lnTo>
                  <a:lnTo>
                    <a:pt x="229" y="316"/>
                  </a:lnTo>
                  <a:lnTo>
                    <a:pt x="223" y="326"/>
                  </a:lnTo>
                  <a:lnTo>
                    <a:pt x="217" y="334"/>
                  </a:lnTo>
                  <a:lnTo>
                    <a:pt x="208" y="343"/>
                  </a:lnTo>
                  <a:lnTo>
                    <a:pt x="200" y="351"/>
                  </a:lnTo>
                  <a:lnTo>
                    <a:pt x="190" y="359"/>
                  </a:lnTo>
                  <a:lnTo>
                    <a:pt x="179" y="365"/>
                  </a:lnTo>
                  <a:lnTo>
                    <a:pt x="169" y="369"/>
                  </a:lnTo>
                  <a:lnTo>
                    <a:pt x="158" y="372"/>
                  </a:lnTo>
                  <a:lnTo>
                    <a:pt x="146" y="374"/>
                  </a:lnTo>
                  <a:lnTo>
                    <a:pt x="133" y="376"/>
                  </a:lnTo>
                  <a:lnTo>
                    <a:pt x="121" y="378"/>
                  </a:lnTo>
                  <a:lnTo>
                    <a:pt x="108" y="376"/>
                  </a:lnTo>
                  <a:lnTo>
                    <a:pt x="96" y="376"/>
                  </a:lnTo>
                  <a:lnTo>
                    <a:pt x="84" y="372"/>
                  </a:lnTo>
                  <a:lnTo>
                    <a:pt x="75" y="370"/>
                  </a:lnTo>
                  <a:lnTo>
                    <a:pt x="65" y="367"/>
                  </a:lnTo>
                  <a:lnTo>
                    <a:pt x="56" y="361"/>
                  </a:lnTo>
                  <a:lnTo>
                    <a:pt x="46" y="355"/>
                  </a:lnTo>
                  <a:lnTo>
                    <a:pt x="38" y="349"/>
                  </a:lnTo>
                  <a:lnTo>
                    <a:pt x="29" y="341"/>
                  </a:lnTo>
                  <a:lnTo>
                    <a:pt x="23" y="334"/>
                  </a:lnTo>
                  <a:lnTo>
                    <a:pt x="17" y="324"/>
                  </a:lnTo>
                  <a:lnTo>
                    <a:pt x="11" y="316"/>
                  </a:lnTo>
                  <a:lnTo>
                    <a:pt x="7" y="306"/>
                  </a:lnTo>
                  <a:lnTo>
                    <a:pt x="4" y="295"/>
                  </a:lnTo>
                  <a:lnTo>
                    <a:pt x="0" y="285"/>
                  </a:lnTo>
                  <a:lnTo>
                    <a:pt x="0" y="273"/>
                  </a:lnTo>
                  <a:lnTo>
                    <a:pt x="67" y="266"/>
                  </a:lnTo>
                  <a:lnTo>
                    <a:pt x="69" y="277"/>
                  </a:lnTo>
                  <a:lnTo>
                    <a:pt x="73" y="287"/>
                  </a:lnTo>
                  <a:lnTo>
                    <a:pt x="79" y="297"/>
                  </a:lnTo>
                  <a:lnTo>
                    <a:pt x="84" y="304"/>
                  </a:lnTo>
                  <a:lnTo>
                    <a:pt x="88" y="308"/>
                  </a:lnTo>
                  <a:lnTo>
                    <a:pt x="92" y="310"/>
                  </a:lnTo>
                  <a:lnTo>
                    <a:pt x="102" y="316"/>
                  </a:lnTo>
                  <a:lnTo>
                    <a:pt x="109" y="318"/>
                  </a:lnTo>
                  <a:lnTo>
                    <a:pt x="119" y="318"/>
                  </a:lnTo>
                  <a:lnTo>
                    <a:pt x="125" y="318"/>
                  </a:lnTo>
                  <a:lnTo>
                    <a:pt x="131" y="318"/>
                  </a:lnTo>
                  <a:lnTo>
                    <a:pt x="135" y="316"/>
                  </a:lnTo>
                  <a:lnTo>
                    <a:pt x="140" y="314"/>
                  </a:lnTo>
                  <a:lnTo>
                    <a:pt x="144" y="312"/>
                  </a:lnTo>
                  <a:lnTo>
                    <a:pt x="148" y="310"/>
                  </a:lnTo>
                  <a:lnTo>
                    <a:pt x="152" y="306"/>
                  </a:lnTo>
                  <a:lnTo>
                    <a:pt x="156" y="303"/>
                  </a:lnTo>
                  <a:lnTo>
                    <a:pt x="160" y="299"/>
                  </a:lnTo>
                  <a:lnTo>
                    <a:pt x="163" y="293"/>
                  </a:lnTo>
                  <a:lnTo>
                    <a:pt x="165" y="287"/>
                  </a:lnTo>
                  <a:lnTo>
                    <a:pt x="167" y="283"/>
                  </a:lnTo>
                  <a:lnTo>
                    <a:pt x="171" y="270"/>
                  </a:lnTo>
                  <a:lnTo>
                    <a:pt x="171" y="258"/>
                  </a:lnTo>
                  <a:lnTo>
                    <a:pt x="171" y="244"/>
                  </a:lnTo>
                  <a:lnTo>
                    <a:pt x="167" y="233"/>
                  </a:lnTo>
                  <a:lnTo>
                    <a:pt x="163" y="223"/>
                  </a:lnTo>
                  <a:lnTo>
                    <a:pt x="158" y="215"/>
                  </a:lnTo>
                  <a:lnTo>
                    <a:pt x="150" y="207"/>
                  </a:lnTo>
                  <a:lnTo>
                    <a:pt x="140" y="204"/>
                  </a:lnTo>
                  <a:lnTo>
                    <a:pt x="136" y="202"/>
                  </a:lnTo>
                  <a:lnTo>
                    <a:pt x="133" y="200"/>
                  </a:lnTo>
                  <a:lnTo>
                    <a:pt x="127" y="200"/>
                  </a:lnTo>
                  <a:lnTo>
                    <a:pt x="123" y="200"/>
                  </a:lnTo>
                  <a:lnTo>
                    <a:pt x="115" y="200"/>
                  </a:lnTo>
                  <a:lnTo>
                    <a:pt x="108" y="200"/>
                  </a:lnTo>
                  <a:lnTo>
                    <a:pt x="98" y="202"/>
                  </a:lnTo>
                  <a:lnTo>
                    <a:pt x="90" y="204"/>
                  </a:lnTo>
                  <a:lnTo>
                    <a:pt x="98" y="147"/>
                  </a:lnTo>
                  <a:lnTo>
                    <a:pt x="111" y="145"/>
                  </a:lnTo>
                  <a:lnTo>
                    <a:pt x="123" y="143"/>
                  </a:lnTo>
                  <a:lnTo>
                    <a:pt x="133" y="140"/>
                  </a:lnTo>
                  <a:lnTo>
                    <a:pt x="142" y="134"/>
                  </a:lnTo>
                  <a:lnTo>
                    <a:pt x="144" y="130"/>
                  </a:lnTo>
                  <a:lnTo>
                    <a:pt x="148" y="126"/>
                  </a:lnTo>
                  <a:lnTo>
                    <a:pt x="150" y="122"/>
                  </a:lnTo>
                  <a:lnTo>
                    <a:pt x="152" y="118"/>
                  </a:lnTo>
                  <a:lnTo>
                    <a:pt x="156" y="108"/>
                  </a:lnTo>
                  <a:lnTo>
                    <a:pt x="156" y="99"/>
                  </a:lnTo>
                  <a:lnTo>
                    <a:pt x="156" y="89"/>
                  </a:lnTo>
                  <a:lnTo>
                    <a:pt x="154" y="81"/>
                  </a:lnTo>
                  <a:lnTo>
                    <a:pt x="150" y="76"/>
                  </a:lnTo>
                  <a:lnTo>
                    <a:pt x="146" y="70"/>
                  </a:lnTo>
                  <a:lnTo>
                    <a:pt x="138" y="64"/>
                  </a:lnTo>
                  <a:lnTo>
                    <a:pt x="133" y="60"/>
                  </a:lnTo>
                  <a:lnTo>
                    <a:pt x="125" y="58"/>
                  </a:lnTo>
                  <a:lnTo>
                    <a:pt x="115" y="58"/>
                  </a:lnTo>
                  <a:lnTo>
                    <a:pt x="108" y="58"/>
                  </a:lnTo>
                  <a:lnTo>
                    <a:pt x="100" y="60"/>
                  </a:lnTo>
                  <a:lnTo>
                    <a:pt x="92" y="64"/>
                  </a:lnTo>
                  <a:lnTo>
                    <a:pt x="84" y="70"/>
                  </a:lnTo>
                  <a:lnTo>
                    <a:pt x="79" y="77"/>
                  </a:lnTo>
                  <a:lnTo>
                    <a:pt x="75" y="85"/>
                  </a:lnTo>
                  <a:lnTo>
                    <a:pt x="71" y="95"/>
                  </a:lnTo>
                  <a:lnTo>
                    <a:pt x="69" y="107"/>
                  </a:lnTo>
                  <a:lnTo>
                    <a:pt x="4" y="97"/>
                  </a:lnTo>
                  <a:lnTo>
                    <a:pt x="7" y="79"/>
                  </a:lnTo>
                  <a:lnTo>
                    <a:pt x="13" y="66"/>
                  </a:lnTo>
                  <a:lnTo>
                    <a:pt x="19" y="52"/>
                  </a:lnTo>
                  <a:lnTo>
                    <a:pt x="25" y="43"/>
                  </a:lnTo>
                  <a:lnTo>
                    <a:pt x="32" y="33"/>
                  </a:lnTo>
                  <a:lnTo>
                    <a:pt x="40" y="25"/>
                  </a:lnTo>
                  <a:lnTo>
                    <a:pt x="52" y="17"/>
                  </a:lnTo>
                  <a:lnTo>
                    <a:pt x="63" y="11"/>
                  </a:lnTo>
                  <a:lnTo>
                    <a:pt x="75" y="6"/>
                  </a:lnTo>
                  <a:lnTo>
                    <a:pt x="88" y="2"/>
                  </a:lnTo>
                  <a:lnTo>
                    <a:pt x="104" y="0"/>
                  </a:lnTo>
                  <a:lnTo>
                    <a:pt x="117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 dirty="0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B231D0-C604-C2E2-5D40-0EF07F84B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9" y="1395497"/>
            <a:ext cx="3950110" cy="2221937"/>
          </a:xfrm>
          <a:custGeom>
            <a:avLst/>
            <a:gdLst>
              <a:gd name="connsiteX0" fmla="*/ 0 w 3950110"/>
              <a:gd name="connsiteY0" fmla="*/ 0 h 2221937"/>
              <a:gd name="connsiteX1" fmla="*/ 485299 w 3950110"/>
              <a:gd name="connsiteY1" fmla="*/ 0 h 2221937"/>
              <a:gd name="connsiteX2" fmla="*/ 1128603 w 3950110"/>
              <a:gd name="connsiteY2" fmla="*/ 0 h 2221937"/>
              <a:gd name="connsiteX3" fmla="*/ 1732405 w 3950110"/>
              <a:gd name="connsiteY3" fmla="*/ 0 h 2221937"/>
              <a:gd name="connsiteX4" fmla="*/ 2336208 w 3950110"/>
              <a:gd name="connsiteY4" fmla="*/ 0 h 2221937"/>
              <a:gd name="connsiteX5" fmla="*/ 2821507 w 3950110"/>
              <a:gd name="connsiteY5" fmla="*/ 0 h 2221937"/>
              <a:gd name="connsiteX6" fmla="*/ 3267305 w 3950110"/>
              <a:gd name="connsiteY6" fmla="*/ 0 h 2221937"/>
              <a:gd name="connsiteX7" fmla="*/ 3950110 w 3950110"/>
              <a:gd name="connsiteY7" fmla="*/ 0 h 2221937"/>
              <a:gd name="connsiteX8" fmla="*/ 3950110 w 3950110"/>
              <a:gd name="connsiteY8" fmla="*/ 488826 h 2221937"/>
              <a:gd name="connsiteX9" fmla="*/ 3950110 w 3950110"/>
              <a:gd name="connsiteY9" fmla="*/ 1088749 h 2221937"/>
              <a:gd name="connsiteX10" fmla="*/ 3950110 w 3950110"/>
              <a:gd name="connsiteY10" fmla="*/ 1688672 h 2221937"/>
              <a:gd name="connsiteX11" fmla="*/ 3950110 w 3950110"/>
              <a:gd name="connsiteY11" fmla="*/ 2221937 h 2221937"/>
              <a:gd name="connsiteX12" fmla="*/ 3425310 w 3950110"/>
              <a:gd name="connsiteY12" fmla="*/ 2221937 h 2221937"/>
              <a:gd name="connsiteX13" fmla="*/ 2782006 w 3950110"/>
              <a:gd name="connsiteY13" fmla="*/ 2221937 h 2221937"/>
              <a:gd name="connsiteX14" fmla="*/ 2178204 w 3950110"/>
              <a:gd name="connsiteY14" fmla="*/ 2221937 h 2221937"/>
              <a:gd name="connsiteX15" fmla="*/ 1653403 w 3950110"/>
              <a:gd name="connsiteY15" fmla="*/ 2221937 h 2221937"/>
              <a:gd name="connsiteX16" fmla="*/ 1207605 w 3950110"/>
              <a:gd name="connsiteY16" fmla="*/ 2221937 h 2221937"/>
              <a:gd name="connsiteX17" fmla="*/ 722306 w 3950110"/>
              <a:gd name="connsiteY17" fmla="*/ 2221937 h 2221937"/>
              <a:gd name="connsiteX18" fmla="*/ 0 w 3950110"/>
              <a:gd name="connsiteY18" fmla="*/ 2221937 h 2221937"/>
              <a:gd name="connsiteX19" fmla="*/ 0 w 3950110"/>
              <a:gd name="connsiteY19" fmla="*/ 1733111 h 2221937"/>
              <a:gd name="connsiteX20" fmla="*/ 0 w 3950110"/>
              <a:gd name="connsiteY20" fmla="*/ 1155407 h 2221937"/>
              <a:gd name="connsiteX21" fmla="*/ 0 w 3950110"/>
              <a:gd name="connsiteY21" fmla="*/ 666581 h 2221937"/>
              <a:gd name="connsiteX22" fmla="*/ 0 w 3950110"/>
              <a:gd name="connsiteY22" fmla="*/ 0 h 222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50110" h="2221937" fill="none" extrusionOk="0">
                <a:moveTo>
                  <a:pt x="0" y="0"/>
                </a:moveTo>
                <a:cubicBezTo>
                  <a:pt x="184561" y="-8745"/>
                  <a:pt x="250327" y="57319"/>
                  <a:pt x="485299" y="0"/>
                </a:cubicBezTo>
                <a:cubicBezTo>
                  <a:pt x="720271" y="-57319"/>
                  <a:pt x="907835" y="63479"/>
                  <a:pt x="1128603" y="0"/>
                </a:cubicBezTo>
                <a:cubicBezTo>
                  <a:pt x="1349371" y="-63479"/>
                  <a:pt x="1448142" y="65937"/>
                  <a:pt x="1732405" y="0"/>
                </a:cubicBezTo>
                <a:cubicBezTo>
                  <a:pt x="2016668" y="-65937"/>
                  <a:pt x="2095452" y="72095"/>
                  <a:pt x="2336208" y="0"/>
                </a:cubicBezTo>
                <a:cubicBezTo>
                  <a:pt x="2576964" y="-72095"/>
                  <a:pt x="2653721" y="53110"/>
                  <a:pt x="2821507" y="0"/>
                </a:cubicBezTo>
                <a:cubicBezTo>
                  <a:pt x="2989293" y="-53110"/>
                  <a:pt x="3151181" y="212"/>
                  <a:pt x="3267305" y="0"/>
                </a:cubicBezTo>
                <a:cubicBezTo>
                  <a:pt x="3383429" y="-212"/>
                  <a:pt x="3683111" y="60446"/>
                  <a:pt x="3950110" y="0"/>
                </a:cubicBezTo>
                <a:cubicBezTo>
                  <a:pt x="3950631" y="109294"/>
                  <a:pt x="3901104" y="364577"/>
                  <a:pt x="3950110" y="488826"/>
                </a:cubicBezTo>
                <a:cubicBezTo>
                  <a:pt x="3999116" y="613075"/>
                  <a:pt x="3942900" y="924838"/>
                  <a:pt x="3950110" y="1088749"/>
                </a:cubicBezTo>
                <a:cubicBezTo>
                  <a:pt x="3957320" y="1252660"/>
                  <a:pt x="3889054" y="1460658"/>
                  <a:pt x="3950110" y="1688672"/>
                </a:cubicBezTo>
                <a:cubicBezTo>
                  <a:pt x="4011166" y="1916686"/>
                  <a:pt x="3904621" y="2052671"/>
                  <a:pt x="3950110" y="2221937"/>
                </a:cubicBezTo>
                <a:cubicBezTo>
                  <a:pt x="3690730" y="2226473"/>
                  <a:pt x="3534674" y="2211613"/>
                  <a:pt x="3425310" y="2221937"/>
                </a:cubicBezTo>
                <a:cubicBezTo>
                  <a:pt x="3315946" y="2232261"/>
                  <a:pt x="3082751" y="2181989"/>
                  <a:pt x="2782006" y="2221937"/>
                </a:cubicBezTo>
                <a:cubicBezTo>
                  <a:pt x="2481261" y="2261885"/>
                  <a:pt x="2420739" y="2179325"/>
                  <a:pt x="2178204" y="2221937"/>
                </a:cubicBezTo>
                <a:cubicBezTo>
                  <a:pt x="1935669" y="2264549"/>
                  <a:pt x="1907314" y="2196868"/>
                  <a:pt x="1653403" y="2221937"/>
                </a:cubicBezTo>
                <a:cubicBezTo>
                  <a:pt x="1399492" y="2247006"/>
                  <a:pt x="1311810" y="2220670"/>
                  <a:pt x="1207605" y="2221937"/>
                </a:cubicBezTo>
                <a:cubicBezTo>
                  <a:pt x="1103400" y="2223204"/>
                  <a:pt x="929856" y="2206017"/>
                  <a:pt x="722306" y="2221937"/>
                </a:cubicBezTo>
                <a:cubicBezTo>
                  <a:pt x="514756" y="2237857"/>
                  <a:pt x="253590" y="2182049"/>
                  <a:pt x="0" y="2221937"/>
                </a:cubicBezTo>
                <a:cubicBezTo>
                  <a:pt x="-24093" y="2085602"/>
                  <a:pt x="37067" y="1971960"/>
                  <a:pt x="0" y="1733111"/>
                </a:cubicBezTo>
                <a:cubicBezTo>
                  <a:pt x="-37067" y="1494262"/>
                  <a:pt x="4008" y="1365093"/>
                  <a:pt x="0" y="1155407"/>
                </a:cubicBezTo>
                <a:cubicBezTo>
                  <a:pt x="-4008" y="945721"/>
                  <a:pt x="49134" y="782563"/>
                  <a:pt x="0" y="666581"/>
                </a:cubicBezTo>
                <a:cubicBezTo>
                  <a:pt x="-49134" y="550599"/>
                  <a:pt x="27231" y="200192"/>
                  <a:pt x="0" y="0"/>
                </a:cubicBezTo>
                <a:close/>
              </a:path>
              <a:path w="3950110" h="2221937" stroke="0" extrusionOk="0">
                <a:moveTo>
                  <a:pt x="0" y="0"/>
                </a:moveTo>
                <a:cubicBezTo>
                  <a:pt x="136481" y="-49709"/>
                  <a:pt x="417840" y="46442"/>
                  <a:pt x="564301" y="0"/>
                </a:cubicBezTo>
                <a:cubicBezTo>
                  <a:pt x="710762" y="-46442"/>
                  <a:pt x="920685" y="37973"/>
                  <a:pt x="1168104" y="0"/>
                </a:cubicBezTo>
                <a:cubicBezTo>
                  <a:pt x="1415523" y="-37973"/>
                  <a:pt x="1589649" y="5290"/>
                  <a:pt x="1811408" y="0"/>
                </a:cubicBezTo>
                <a:cubicBezTo>
                  <a:pt x="2033167" y="-5290"/>
                  <a:pt x="2261623" y="71662"/>
                  <a:pt x="2415210" y="0"/>
                </a:cubicBezTo>
                <a:cubicBezTo>
                  <a:pt x="2568797" y="-71662"/>
                  <a:pt x="2792963" y="47224"/>
                  <a:pt x="2900509" y="0"/>
                </a:cubicBezTo>
                <a:cubicBezTo>
                  <a:pt x="3008055" y="-47224"/>
                  <a:pt x="3548148" y="58114"/>
                  <a:pt x="3950110" y="0"/>
                </a:cubicBezTo>
                <a:cubicBezTo>
                  <a:pt x="3953361" y="251351"/>
                  <a:pt x="3890264" y="383412"/>
                  <a:pt x="3950110" y="555484"/>
                </a:cubicBezTo>
                <a:cubicBezTo>
                  <a:pt x="4009956" y="727556"/>
                  <a:pt x="3941995" y="994080"/>
                  <a:pt x="3950110" y="1133188"/>
                </a:cubicBezTo>
                <a:cubicBezTo>
                  <a:pt x="3958225" y="1272296"/>
                  <a:pt x="3884892" y="1536875"/>
                  <a:pt x="3950110" y="1710891"/>
                </a:cubicBezTo>
                <a:cubicBezTo>
                  <a:pt x="4015328" y="1884907"/>
                  <a:pt x="3934642" y="2081896"/>
                  <a:pt x="3950110" y="2221937"/>
                </a:cubicBezTo>
                <a:cubicBezTo>
                  <a:pt x="3750418" y="2266364"/>
                  <a:pt x="3667121" y="2211792"/>
                  <a:pt x="3504312" y="2221937"/>
                </a:cubicBezTo>
                <a:cubicBezTo>
                  <a:pt x="3341503" y="2232082"/>
                  <a:pt x="3121071" y="2161681"/>
                  <a:pt x="2979512" y="2221937"/>
                </a:cubicBezTo>
                <a:cubicBezTo>
                  <a:pt x="2837953" y="2282193"/>
                  <a:pt x="2681076" y="2199534"/>
                  <a:pt x="2494212" y="2221937"/>
                </a:cubicBezTo>
                <a:cubicBezTo>
                  <a:pt x="2307348" y="2244340"/>
                  <a:pt x="2123876" y="2198004"/>
                  <a:pt x="2008913" y="2221937"/>
                </a:cubicBezTo>
                <a:cubicBezTo>
                  <a:pt x="1893950" y="2245870"/>
                  <a:pt x="1673019" y="2159756"/>
                  <a:pt x="1484113" y="2221937"/>
                </a:cubicBezTo>
                <a:cubicBezTo>
                  <a:pt x="1295207" y="2284118"/>
                  <a:pt x="1134920" y="2215634"/>
                  <a:pt x="998814" y="2221937"/>
                </a:cubicBezTo>
                <a:cubicBezTo>
                  <a:pt x="862708" y="2228240"/>
                  <a:pt x="273933" y="2192887"/>
                  <a:pt x="0" y="2221937"/>
                </a:cubicBezTo>
                <a:cubicBezTo>
                  <a:pt x="-15089" y="2015475"/>
                  <a:pt x="29264" y="1898607"/>
                  <a:pt x="0" y="1644233"/>
                </a:cubicBezTo>
                <a:cubicBezTo>
                  <a:pt x="-29264" y="1389859"/>
                  <a:pt x="63020" y="1195305"/>
                  <a:pt x="0" y="1044310"/>
                </a:cubicBezTo>
                <a:cubicBezTo>
                  <a:pt x="-63020" y="893315"/>
                  <a:pt x="38124" y="672969"/>
                  <a:pt x="0" y="533265"/>
                </a:cubicBezTo>
                <a:cubicBezTo>
                  <a:pt x="-38124" y="393562"/>
                  <a:pt x="55739" y="22664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925898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13653C-F572-8054-4B5F-630694A94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11" y="1395497"/>
            <a:ext cx="3898135" cy="2221937"/>
          </a:xfrm>
          <a:custGeom>
            <a:avLst/>
            <a:gdLst>
              <a:gd name="connsiteX0" fmla="*/ 0 w 3898135"/>
              <a:gd name="connsiteY0" fmla="*/ 0 h 2221937"/>
              <a:gd name="connsiteX1" fmla="*/ 439932 w 3898135"/>
              <a:gd name="connsiteY1" fmla="*/ 0 h 2221937"/>
              <a:gd name="connsiteX2" fmla="*/ 996809 w 3898135"/>
              <a:gd name="connsiteY2" fmla="*/ 0 h 2221937"/>
              <a:gd name="connsiteX3" fmla="*/ 1436741 w 3898135"/>
              <a:gd name="connsiteY3" fmla="*/ 0 h 2221937"/>
              <a:gd name="connsiteX4" fmla="*/ 2032599 w 3898135"/>
              <a:gd name="connsiteY4" fmla="*/ 0 h 2221937"/>
              <a:gd name="connsiteX5" fmla="*/ 2589475 w 3898135"/>
              <a:gd name="connsiteY5" fmla="*/ 0 h 2221937"/>
              <a:gd name="connsiteX6" fmla="*/ 3029408 w 3898135"/>
              <a:gd name="connsiteY6" fmla="*/ 0 h 2221937"/>
              <a:gd name="connsiteX7" fmla="*/ 3898135 w 3898135"/>
              <a:gd name="connsiteY7" fmla="*/ 0 h 2221937"/>
              <a:gd name="connsiteX8" fmla="*/ 3898135 w 3898135"/>
              <a:gd name="connsiteY8" fmla="*/ 599923 h 2221937"/>
              <a:gd name="connsiteX9" fmla="*/ 3898135 w 3898135"/>
              <a:gd name="connsiteY9" fmla="*/ 1177627 h 2221937"/>
              <a:gd name="connsiteX10" fmla="*/ 3898135 w 3898135"/>
              <a:gd name="connsiteY10" fmla="*/ 1688672 h 2221937"/>
              <a:gd name="connsiteX11" fmla="*/ 3898135 w 3898135"/>
              <a:gd name="connsiteY11" fmla="*/ 2221937 h 2221937"/>
              <a:gd name="connsiteX12" fmla="*/ 3458203 w 3898135"/>
              <a:gd name="connsiteY12" fmla="*/ 2221937 h 2221937"/>
              <a:gd name="connsiteX13" fmla="*/ 2901326 w 3898135"/>
              <a:gd name="connsiteY13" fmla="*/ 2221937 h 2221937"/>
              <a:gd name="connsiteX14" fmla="*/ 2422412 w 3898135"/>
              <a:gd name="connsiteY14" fmla="*/ 2221937 h 2221937"/>
              <a:gd name="connsiteX15" fmla="*/ 1865536 w 3898135"/>
              <a:gd name="connsiteY15" fmla="*/ 2221937 h 2221937"/>
              <a:gd name="connsiteX16" fmla="*/ 1308660 w 3898135"/>
              <a:gd name="connsiteY16" fmla="*/ 2221937 h 2221937"/>
              <a:gd name="connsiteX17" fmla="*/ 829746 w 3898135"/>
              <a:gd name="connsiteY17" fmla="*/ 2221937 h 2221937"/>
              <a:gd name="connsiteX18" fmla="*/ 0 w 3898135"/>
              <a:gd name="connsiteY18" fmla="*/ 2221937 h 2221937"/>
              <a:gd name="connsiteX19" fmla="*/ 0 w 3898135"/>
              <a:gd name="connsiteY19" fmla="*/ 1710891 h 2221937"/>
              <a:gd name="connsiteX20" fmla="*/ 0 w 3898135"/>
              <a:gd name="connsiteY20" fmla="*/ 1110969 h 2221937"/>
              <a:gd name="connsiteX21" fmla="*/ 0 w 3898135"/>
              <a:gd name="connsiteY21" fmla="*/ 622142 h 2221937"/>
              <a:gd name="connsiteX22" fmla="*/ 0 w 3898135"/>
              <a:gd name="connsiteY22" fmla="*/ 0 h 222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98135" h="2221937" fill="none" extrusionOk="0">
                <a:moveTo>
                  <a:pt x="0" y="0"/>
                </a:moveTo>
                <a:cubicBezTo>
                  <a:pt x="181317" y="-13078"/>
                  <a:pt x="286000" y="14415"/>
                  <a:pt x="439932" y="0"/>
                </a:cubicBezTo>
                <a:cubicBezTo>
                  <a:pt x="593864" y="-14415"/>
                  <a:pt x="868015" y="51740"/>
                  <a:pt x="996809" y="0"/>
                </a:cubicBezTo>
                <a:cubicBezTo>
                  <a:pt x="1125603" y="-51740"/>
                  <a:pt x="1342108" y="43239"/>
                  <a:pt x="1436741" y="0"/>
                </a:cubicBezTo>
                <a:cubicBezTo>
                  <a:pt x="1531374" y="-43239"/>
                  <a:pt x="1784363" y="42160"/>
                  <a:pt x="2032599" y="0"/>
                </a:cubicBezTo>
                <a:cubicBezTo>
                  <a:pt x="2280835" y="-42160"/>
                  <a:pt x="2476268" y="61477"/>
                  <a:pt x="2589475" y="0"/>
                </a:cubicBezTo>
                <a:cubicBezTo>
                  <a:pt x="2702682" y="-61477"/>
                  <a:pt x="2892948" y="32065"/>
                  <a:pt x="3029408" y="0"/>
                </a:cubicBezTo>
                <a:cubicBezTo>
                  <a:pt x="3165868" y="-32065"/>
                  <a:pt x="3528418" y="66202"/>
                  <a:pt x="3898135" y="0"/>
                </a:cubicBezTo>
                <a:cubicBezTo>
                  <a:pt x="3903967" y="281794"/>
                  <a:pt x="3867865" y="327201"/>
                  <a:pt x="3898135" y="599923"/>
                </a:cubicBezTo>
                <a:cubicBezTo>
                  <a:pt x="3928405" y="872645"/>
                  <a:pt x="3890120" y="1058335"/>
                  <a:pt x="3898135" y="1177627"/>
                </a:cubicBezTo>
                <a:cubicBezTo>
                  <a:pt x="3906150" y="1296919"/>
                  <a:pt x="3893388" y="1528143"/>
                  <a:pt x="3898135" y="1688672"/>
                </a:cubicBezTo>
                <a:cubicBezTo>
                  <a:pt x="3902882" y="1849202"/>
                  <a:pt x="3871674" y="2103945"/>
                  <a:pt x="3898135" y="2221937"/>
                </a:cubicBezTo>
                <a:cubicBezTo>
                  <a:pt x="3802185" y="2222075"/>
                  <a:pt x="3560730" y="2178525"/>
                  <a:pt x="3458203" y="2221937"/>
                </a:cubicBezTo>
                <a:cubicBezTo>
                  <a:pt x="3355676" y="2265349"/>
                  <a:pt x="3055933" y="2189713"/>
                  <a:pt x="2901326" y="2221937"/>
                </a:cubicBezTo>
                <a:cubicBezTo>
                  <a:pt x="2746719" y="2254161"/>
                  <a:pt x="2635267" y="2175853"/>
                  <a:pt x="2422412" y="2221937"/>
                </a:cubicBezTo>
                <a:cubicBezTo>
                  <a:pt x="2209557" y="2268021"/>
                  <a:pt x="2061929" y="2204886"/>
                  <a:pt x="1865536" y="2221937"/>
                </a:cubicBezTo>
                <a:cubicBezTo>
                  <a:pt x="1669143" y="2238988"/>
                  <a:pt x="1460646" y="2166837"/>
                  <a:pt x="1308660" y="2221937"/>
                </a:cubicBezTo>
                <a:cubicBezTo>
                  <a:pt x="1156674" y="2277037"/>
                  <a:pt x="993707" y="2204084"/>
                  <a:pt x="829746" y="2221937"/>
                </a:cubicBezTo>
                <a:cubicBezTo>
                  <a:pt x="665785" y="2239790"/>
                  <a:pt x="256836" y="2133832"/>
                  <a:pt x="0" y="2221937"/>
                </a:cubicBezTo>
                <a:cubicBezTo>
                  <a:pt x="-25582" y="2030751"/>
                  <a:pt x="1007" y="1875907"/>
                  <a:pt x="0" y="1710891"/>
                </a:cubicBezTo>
                <a:cubicBezTo>
                  <a:pt x="-1007" y="1545875"/>
                  <a:pt x="59322" y="1254524"/>
                  <a:pt x="0" y="1110969"/>
                </a:cubicBezTo>
                <a:cubicBezTo>
                  <a:pt x="-59322" y="967414"/>
                  <a:pt x="2429" y="803736"/>
                  <a:pt x="0" y="622142"/>
                </a:cubicBezTo>
                <a:cubicBezTo>
                  <a:pt x="-2429" y="440548"/>
                  <a:pt x="72407" y="306776"/>
                  <a:pt x="0" y="0"/>
                </a:cubicBezTo>
                <a:close/>
              </a:path>
              <a:path w="3898135" h="2221937" stroke="0" extrusionOk="0">
                <a:moveTo>
                  <a:pt x="0" y="0"/>
                </a:moveTo>
                <a:cubicBezTo>
                  <a:pt x="179238" y="-44557"/>
                  <a:pt x="244423" y="37540"/>
                  <a:pt x="439932" y="0"/>
                </a:cubicBezTo>
                <a:cubicBezTo>
                  <a:pt x="635441" y="-37540"/>
                  <a:pt x="764462" y="19939"/>
                  <a:pt x="957827" y="0"/>
                </a:cubicBezTo>
                <a:cubicBezTo>
                  <a:pt x="1151192" y="-19939"/>
                  <a:pt x="1348615" y="56242"/>
                  <a:pt x="1475723" y="0"/>
                </a:cubicBezTo>
                <a:cubicBezTo>
                  <a:pt x="1602831" y="-56242"/>
                  <a:pt x="1772329" y="28524"/>
                  <a:pt x="1993618" y="0"/>
                </a:cubicBezTo>
                <a:cubicBezTo>
                  <a:pt x="2214907" y="-28524"/>
                  <a:pt x="2257317" y="51732"/>
                  <a:pt x="2433550" y="0"/>
                </a:cubicBezTo>
                <a:cubicBezTo>
                  <a:pt x="2609783" y="-51732"/>
                  <a:pt x="2736581" y="33098"/>
                  <a:pt x="2873482" y="0"/>
                </a:cubicBezTo>
                <a:cubicBezTo>
                  <a:pt x="3010383" y="-33098"/>
                  <a:pt x="3441496" y="19938"/>
                  <a:pt x="3898135" y="0"/>
                </a:cubicBezTo>
                <a:cubicBezTo>
                  <a:pt x="3926663" y="247039"/>
                  <a:pt x="3847929" y="376887"/>
                  <a:pt x="3898135" y="533265"/>
                </a:cubicBezTo>
                <a:cubicBezTo>
                  <a:pt x="3948341" y="689643"/>
                  <a:pt x="3872581" y="961431"/>
                  <a:pt x="3898135" y="1088749"/>
                </a:cubicBezTo>
                <a:cubicBezTo>
                  <a:pt x="3923689" y="1216067"/>
                  <a:pt x="3868577" y="1505267"/>
                  <a:pt x="3898135" y="1622014"/>
                </a:cubicBezTo>
                <a:cubicBezTo>
                  <a:pt x="3927693" y="1738761"/>
                  <a:pt x="3842453" y="1956191"/>
                  <a:pt x="3898135" y="2221937"/>
                </a:cubicBezTo>
                <a:cubicBezTo>
                  <a:pt x="3794213" y="2273677"/>
                  <a:pt x="3615539" y="2190734"/>
                  <a:pt x="3458203" y="2221937"/>
                </a:cubicBezTo>
                <a:cubicBezTo>
                  <a:pt x="3300867" y="2253140"/>
                  <a:pt x="3132693" y="2191160"/>
                  <a:pt x="3018270" y="2221937"/>
                </a:cubicBezTo>
                <a:cubicBezTo>
                  <a:pt x="2903847" y="2252714"/>
                  <a:pt x="2645062" y="2189668"/>
                  <a:pt x="2539357" y="2221937"/>
                </a:cubicBezTo>
                <a:cubicBezTo>
                  <a:pt x="2433652" y="2254206"/>
                  <a:pt x="2117909" y="2196680"/>
                  <a:pt x="1904517" y="2221937"/>
                </a:cubicBezTo>
                <a:cubicBezTo>
                  <a:pt x="1691125" y="2247194"/>
                  <a:pt x="1549677" y="2185165"/>
                  <a:pt x="1347641" y="2221937"/>
                </a:cubicBezTo>
                <a:cubicBezTo>
                  <a:pt x="1145605" y="2258709"/>
                  <a:pt x="888036" y="2219707"/>
                  <a:pt x="712802" y="2221937"/>
                </a:cubicBezTo>
                <a:cubicBezTo>
                  <a:pt x="537568" y="2224167"/>
                  <a:pt x="345774" y="2155383"/>
                  <a:pt x="0" y="2221937"/>
                </a:cubicBezTo>
                <a:cubicBezTo>
                  <a:pt x="-25762" y="2077337"/>
                  <a:pt x="12627" y="1919015"/>
                  <a:pt x="0" y="1710891"/>
                </a:cubicBezTo>
                <a:cubicBezTo>
                  <a:pt x="-12627" y="1502767"/>
                  <a:pt x="54291" y="1336583"/>
                  <a:pt x="0" y="1133188"/>
                </a:cubicBezTo>
                <a:cubicBezTo>
                  <a:pt x="-54291" y="929793"/>
                  <a:pt x="17776" y="756111"/>
                  <a:pt x="0" y="577704"/>
                </a:cubicBezTo>
                <a:cubicBezTo>
                  <a:pt x="-17776" y="399297"/>
                  <a:pt x="24503" y="19148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867864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7E0903-CD8E-C8BB-2D44-E83A568DF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9" y="3990356"/>
            <a:ext cx="3960416" cy="2554469"/>
          </a:xfrm>
          <a:custGeom>
            <a:avLst/>
            <a:gdLst>
              <a:gd name="connsiteX0" fmla="*/ 0 w 3960416"/>
              <a:gd name="connsiteY0" fmla="*/ 0 h 2554469"/>
              <a:gd name="connsiteX1" fmla="*/ 644982 w 3960416"/>
              <a:gd name="connsiteY1" fmla="*/ 0 h 2554469"/>
              <a:gd name="connsiteX2" fmla="*/ 1250360 w 3960416"/>
              <a:gd name="connsiteY2" fmla="*/ 0 h 2554469"/>
              <a:gd name="connsiteX3" fmla="*/ 1736925 w 3960416"/>
              <a:gd name="connsiteY3" fmla="*/ 0 h 2554469"/>
              <a:gd name="connsiteX4" fmla="*/ 2342303 w 3960416"/>
              <a:gd name="connsiteY4" fmla="*/ 0 h 2554469"/>
              <a:gd name="connsiteX5" fmla="*/ 2828869 w 3960416"/>
              <a:gd name="connsiteY5" fmla="*/ 0 h 2554469"/>
              <a:gd name="connsiteX6" fmla="*/ 3355038 w 3960416"/>
              <a:gd name="connsiteY6" fmla="*/ 0 h 2554469"/>
              <a:gd name="connsiteX7" fmla="*/ 3960416 w 3960416"/>
              <a:gd name="connsiteY7" fmla="*/ 0 h 2554469"/>
              <a:gd name="connsiteX8" fmla="*/ 3960416 w 3960416"/>
              <a:gd name="connsiteY8" fmla="*/ 434260 h 2554469"/>
              <a:gd name="connsiteX9" fmla="*/ 3960416 w 3960416"/>
              <a:gd name="connsiteY9" fmla="*/ 919609 h 2554469"/>
              <a:gd name="connsiteX10" fmla="*/ 3960416 w 3960416"/>
              <a:gd name="connsiteY10" fmla="*/ 1456047 h 2554469"/>
              <a:gd name="connsiteX11" fmla="*/ 3960416 w 3960416"/>
              <a:gd name="connsiteY11" fmla="*/ 1941396 h 2554469"/>
              <a:gd name="connsiteX12" fmla="*/ 3960416 w 3960416"/>
              <a:gd name="connsiteY12" fmla="*/ 2554469 h 2554469"/>
              <a:gd name="connsiteX13" fmla="*/ 3315434 w 3960416"/>
              <a:gd name="connsiteY13" fmla="*/ 2554469 h 2554469"/>
              <a:gd name="connsiteX14" fmla="*/ 2670452 w 3960416"/>
              <a:gd name="connsiteY14" fmla="*/ 2554469 h 2554469"/>
              <a:gd name="connsiteX15" fmla="*/ 2144282 w 3960416"/>
              <a:gd name="connsiteY15" fmla="*/ 2554469 h 2554469"/>
              <a:gd name="connsiteX16" fmla="*/ 1578509 w 3960416"/>
              <a:gd name="connsiteY16" fmla="*/ 2554469 h 2554469"/>
              <a:gd name="connsiteX17" fmla="*/ 1131547 w 3960416"/>
              <a:gd name="connsiteY17" fmla="*/ 2554469 h 2554469"/>
              <a:gd name="connsiteX18" fmla="*/ 644982 w 3960416"/>
              <a:gd name="connsiteY18" fmla="*/ 2554469 h 2554469"/>
              <a:gd name="connsiteX19" fmla="*/ 0 w 3960416"/>
              <a:gd name="connsiteY19" fmla="*/ 2554469 h 2554469"/>
              <a:gd name="connsiteX20" fmla="*/ 0 w 3960416"/>
              <a:gd name="connsiteY20" fmla="*/ 2120209 h 2554469"/>
              <a:gd name="connsiteX21" fmla="*/ 0 w 3960416"/>
              <a:gd name="connsiteY21" fmla="*/ 1558226 h 2554469"/>
              <a:gd name="connsiteX22" fmla="*/ 0 w 3960416"/>
              <a:gd name="connsiteY22" fmla="*/ 1123966 h 2554469"/>
              <a:gd name="connsiteX23" fmla="*/ 0 w 3960416"/>
              <a:gd name="connsiteY23" fmla="*/ 664162 h 2554469"/>
              <a:gd name="connsiteX24" fmla="*/ 0 w 3960416"/>
              <a:gd name="connsiteY24" fmla="*/ 0 h 255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60416" h="2554469" fill="none" extrusionOk="0">
                <a:moveTo>
                  <a:pt x="0" y="0"/>
                </a:moveTo>
                <a:cubicBezTo>
                  <a:pt x="146993" y="-6601"/>
                  <a:pt x="342431" y="47660"/>
                  <a:pt x="644982" y="0"/>
                </a:cubicBezTo>
                <a:cubicBezTo>
                  <a:pt x="947533" y="-47660"/>
                  <a:pt x="956941" y="31669"/>
                  <a:pt x="1250360" y="0"/>
                </a:cubicBezTo>
                <a:cubicBezTo>
                  <a:pt x="1543779" y="-31669"/>
                  <a:pt x="1636680" y="16288"/>
                  <a:pt x="1736925" y="0"/>
                </a:cubicBezTo>
                <a:cubicBezTo>
                  <a:pt x="1837170" y="-16288"/>
                  <a:pt x="2127582" y="54246"/>
                  <a:pt x="2342303" y="0"/>
                </a:cubicBezTo>
                <a:cubicBezTo>
                  <a:pt x="2557024" y="-54246"/>
                  <a:pt x="2671639" y="14073"/>
                  <a:pt x="2828869" y="0"/>
                </a:cubicBezTo>
                <a:cubicBezTo>
                  <a:pt x="2986099" y="-14073"/>
                  <a:pt x="3201693" y="42264"/>
                  <a:pt x="3355038" y="0"/>
                </a:cubicBezTo>
                <a:cubicBezTo>
                  <a:pt x="3508383" y="-42264"/>
                  <a:pt x="3796463" y="12742"/>
                  <a:pt x="3960416" y="0"/>
                </a:cubicBezTo>
                <a:cubicBezTo>
                  <a:pt x="4007503" y="173932"/>
                  <a:pt x="3914272" y="255045"/>
                  <a:pt x="3960416" y="434260"/>
                </a:cubicBezTo>
                <a:cubicBezTo>
                  <a:pt x="4006560" y="613475"/>
                  <a:pt x="3916367" y="703207"/>
                  <a:pt x="3960416" y="919609"/>
                </a:cubicBezTo>
                <a:cubicBezTo>
                  <a:pt x="4004465" y="1136011"/>
                  <a:pt x="3943921" y="1209047"/>
                  <a:pt x="3960416" y="1456047"/>
                </a:cubicBezTo>
                <a:cubicBezTo>
                  <a:pt x="3976911" y="1703047"/>
                  <a:pt x="3912453" y="1803412"/>
                  <a:pt x="3960416" y="1941396"/>
                </a:cubicBezTo>
                <a:cubicBezTo>
                  <a:pt x="4008379" y="2079380"/>
                  <a:pt x="3952920" y="2422354"/>
                  <a:pt x="3960416" y="2554469"/>
                </a:cubicBezTo>
                <a:cubicBezTo>
                  <a:pt x="3812540" y="2619007"/>
                  <a:pt x="3474524" y="2532829"/>
                  <a:pt x="3315434" y="2554469"/>
                </a:cubicBezTo>
                <a:cubicBezTo>
                  <a:pt x="3156344" y="2576109"/>
                  <a:pt x="2868887" y="2551946"/>
                  <a:pt x="2670452" y="2554469"/>
                </a:cubicBezTo>
                <a:cubicBezTo>
                  <a:pt x="2472017" y="2556992"/>
                  <a:pt x="2324332" y="2501832"/>
                  <a:pt x="2144282" y="2554469"/>
                </a:cubicBezTo>
                <a:cubicBezTo>
                  <a:pt x="1964232" y="2607106"/>
                  <a:pt x="1725190" y="2497919"/>
                  <a:pt x="1578509" y="2554469"/>
                </a:cubicBezTo>
                <a:cubicBezTo>
                  <a:pt x="1431828" y="2611019"/>
                  <a:pt x="1285675" y="2511914"/>
                  <a:pt x="1131547" y="2554469"/>
                </a:cubicBezTo>
                <a:cubicBezTo>
                  <a:pt x="977419" y="2597024"/>
                  <a:pt x="751565" y="2496611"/>
                  <a:pt x="644982" y="2554469"/>
                </a:cubicBezTo>
                <a:cubicBezTo>
                  <a:pt x="538400" y="2612327"/>
                  <a:pt x="204484" y="2536923"/>
                  <a:pt x="0" y="2554469"/>
                </a:cubicBezTo>
                <a:cubicBezTo>
                  <a:pt x="-24297" y="2377498"/>
                  <a:pt x="32271" y="2326062"/>
                  <a:pt x="0" y="2120209"/>
                </a:cubicBezTo>
                <a:cubicBezTo>
                  <a:pt x="-32271" y="1914356"/>
                  <a:pt x="34819" y="1765787"/>
                  <a:pt x="0" y="1558226"/>
                </a:cubicBezTo>
                <a:cubicBezTo>
                  <a:pt x="-34819" y="1350665"/>
                  <a:pt x="46399" y="1336118"/>
                  <a:pt x="0" y="1123966"/>
                </a:cubicBezTo>
                <a:cubicBezTo>
                  <a:pt x="-46399" y="911814"/>
                  <a:pt x="34848" y="855084"/>
                  <a:pt x="0" y="664162"/>
                </a:cubicBezTo>
                <a:cubicBezTo>
                  <a:pt x="-34848" y="473240"/>
                  <a:pt x="9634" y="194036"/>
                  <a:pt x="0" y="0"/>
                </a:cubicBezTo>
                <a:close/>
              </a:path>
              <a:path w="3960416" h="2554469" stroke="0" extrusionOk="0">
                <a:moveTo>
                  <a:pt x="0" y="0"/>
                </a:moveTo>
                <a:cubicBezTo>
                  <a:pt x="179928" y="-64420"/>
                  <a:pt x="480687" y="27115"/>
                  <a:pt x="605378" y="0"/>
                </a:cubicBezTo>
                <a:cubicBezTo>
                  <a:pt x="730069" y="-27115"/>
                  <a:pt x="1034954" y="76993"/>
                  <a:pt x="1250360" y="0"/>
                </a:cubicBezTo>
                <a:cubicBezTo>
                  <a:pt x="1465766" y="-76993"/>
                  <a:pt x="1715901" y="47623"/>
                  <a:pt x="1855738" y="0"/>
                </a:cubicBezTo>
                <a:cubicBezTo>
                  <a:pt x="1995575" y="-47623"/>
                  <a:pt x="2105093" y="36970"/>
                  <a:pt x="2342303" y="0"/>
                </a:cubicBezTo>
                <a:cubicBezTo>
                  <a:pt x="2579514" y="-36970"/>
                  <a:pt x="2687207" y="29481"/>
                  <a:pt x="2828869" y="0"/>
                </a:cubicBezTo>
                <a:cubicBezTo>
                  <a:pt x="2970531" y="-29481"/>
                  <a:pt x="3232219" y="44131"/>
                  <a:pt x="3394642" y="0"/>
                </a:cubicBezTo>
                <a:cubicBezTo>
                  <a:pt x="3557065" y="-44131"/>
                  <a:pt x="3743939" y="19573"/>
                  <a:pt x="3960416" y="0"/>
                </a:cubicBezTo>
                <a:cubicBezTo>
                  <a:pt x="3973249" y="218959"/>
                  <a:pt x="3941936" y="282656"/>
                  <a:pt x="3960416" y="485349"/>
                </a:cubicBezTo>
                <a:cubicBezTo>
                  <a:pt x="3978896" y="688042"/>
                  <a:pt x="3902199" y="841978"/>
                  <a:pt x="3960416" y="1021788"/>
                </a:cubicBezTo>
                <a:cubicBezTo>
                  <a:pt x="4018633" y="1201598"/>
                  <a:pt x="3913604" y="1303287"/>
                  <a:pt x="3960416" y="1532681"/>
                </a:cubicBezTo>
                <a:cubicBezTo>
                  <a:pt x="4007228" y="1762075"/>
                  <a:pt x="3943710" y="1804356"/>
                  <a:pt x="3960416" y="2069120"/>
                </a:cubicBezTo>
                <a:cubicBezTo>
                  <a:pt x="3977122" y="2333884"/>
                  <a:pt x="3905474" y="2405590"/>
                  <a:pt x="3960416" y="2554469"/>
                </a:cubicBezTo>
                <a:cubicBezTo>
                  <a:pt x="3816198" y="2554632"/>
                  <a:pt x="3620682" y="2548591"/>
                  <a:pt x="3473851" y="2554469"/>
                </a:cubicBezTo>
                <a:cubicBezTo>
                  <a:pt x="3327020" y="2560347"/>
                  <a:pt x="3217044" y="2537788"/>
                  <a:pt x="3026889" y="2554469"/>
                </a:cubicBezTo>
                <a:cubicBezTo>
                  <a:pt x="2836734" y="2571150"/>
                  <a:pt x="2655451" y="2498108"/>
                  <a:pt x="2540324" y="2554469"/>
                </a:cubicBezTo>
                <a:cubicBezTo>
                  <a:pt x="2425198" y="2610830"/>
                  <a:pt x="2126199" y="2521582"/>
                  <a:pt x="2014154" y="2554469"/>
                </a:cubicBezTo>
                <a:cubicBezTo>
                  <a:pt x="1902109" y="2587356"/>
                  <a:pt x="1668896" y="2510229"/>
                  <a:pt x="1448381" y="2554469"/>
                </a:cubicBezTo>
                <a:cubicBezTo>
                  <a:pt x="1227866" y="2598709"/>
                  <a:pt x="1147391" y="2497240"/>
                  <a:pt x="961815" y="2554469"/>
                </a:cubicBezTo>
                <a:cubicBezTo>
                  <a:pt x="776239" y="2611698"/>
                  <a:pt x="227133" y="2527012"/>
                  <a:pt x="0" y="2554469"/>
                </a:cubicBezTo>
                <a:cubicBezTo>
                  <a:pt x="-44357" y="2302533"/>
                  <a:pt x="27546" y="2160435"/>
                  <a:pt x="0" y="2043575"/>
                </a:cubicBezTo>
                <a:cubicBezTo>
                  <a:pt x="-27546" y="1926715"/>
                  <a:pt x="29575" y="1805258"/>
                  <a:pt x="0" y="1583771"/>
                </a:cubicBezTo>
                <a:cubicBezTo>
                  <a:pt x="-29575" y="1362284"/>
                  <a:pt x="51959" y="1314541"/>
                  <a:pt x="0" y="1098422"/>
                </a:cubicBezTo>
                <a:cubicBezTo>
                  <a:pt x="-51959" y="882303"/>
                  <a:pt x="7479" y="821906"/>
                  <a:pt x="0" y="664162"/>
                </a:cubicBezTo>
                <a:cubicBezTo>
                  <a:pt x="-7479" y="506418"/>
                  <a:pt x="11917" y="26546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72919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9CED191-9B5F-43DA-9B7C-762C01963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722" y="-50396"/>
            <a:ext cx="8696820" cy="1325563"/>
          </a:xfrm>
        </p:spPr>
        <p:txBody>
          <a:bodyPr rtlCol="0">
            <a:normAutofit/>
          </a:bodyPr>
          <a:lstStyle/>
          <a:p>
            <a:pPr rtl="0"/>
            <a:r>
              <a:rPr lang="ru-RU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Синдром эмоционального выгорания: стадии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364601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 наше быстро меняющееся и требовательное время все больше людей сталкиваются с проблемой выгорания.-2">
            <a:extLst>
              <a:ext uri="{FF2B5EF4-FFF2-40B4-BE49-F238E27FC236}">
                <a16:creationId xmlns:a16="http://schemas.microsoft.com/office/drawing/2014/main" id="{6D4207A5-50AA-2060-F072-BB9BF66FC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59" r="486" b="6365"/>
          <a:stretch/>
        </p:blipFill>
        <p:spPr bwMode="auto">
          <a:xfrm>
            <a:off x="4391025" y="318931"/>
            <a:ext cx="6310273" cy="622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998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374E4-BD09-8AC7-AE12-CBAE6E7D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5" y="67938"/>
            <a:ext cx="10106025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Как правильно диагностировать?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D9A3144-D000-AF22-91B4-4543740F20E9}"/>
              </a:ext>
            </a:extLst>
          </p:cNvPr>
          <p:cNvSpPr/>
          <p:nvPr/>
        </p:nvSpPr>
        <p:spPr>
          <a:xfrm>
            <a:off x="1417163" y="1710684"/>
            <a:ext cx="3657600" cy="118777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Самодиагностика по маркерам и стадиям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62A5BE9-38BC-D3CF-C80D-63DDB69FEE4E}"/>
              </a:ext>
            </a:extLst>
          </p:cNvPr>
          <p:cNvSpPr/>
          <p:nvPr/>
        </p:nvSpPr>
        <p:spPr>
          <a:xfrm>
            <a:off x="5872900" y="2304572"/>
            <a:ext cx="4402317" cy="1541469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Диагностика эмоционального выгорания личности (В.В. Бойко)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6B99A50-8B07-7664-8765-6FC72EB5D342}"/>
              </a:ext>
            </a:extLst>
          </p:cNvPr>
          <p:cNvSpPr/>
          <p:nvPr/>
        </p:nvSpPr>
        <p:spPr>
          <a:xfrm>
            <a:off x="1560136" y="4163224"/>
            <a:ext cx="3657600" cy="118777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Шкала депрессии Бека, </a:t>
            </a:r>
            <a:r>
              <a:rPr lang="en-US" dirty="0">
                <a:latin typeface="Montserrat" panose="00000500000000000000" pitchFamily="2" charset="-52"/>
              </a:rPr>
              <a:t>BDI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48815543-48BB-EBB1-F7A1-95DCBCB2F6AB}"/>
              </a:ext>
            </a:extLst>
          </p:cNvPr>
          <p:cNvSpPr/>
          <p:nvPr/>
        </p:nvSpPr>
        <p:spPr>
          <a:xfrm>
            <a:off x="5213023" y="2432115"/>
            <a:ext cx="735290" cy="3299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D009E388-658B-E4D0-5C15-4DCFE71E5595}"/>
              </a:ext>
            </a:extLst>
          </p:cNvPr>
          <p:cNvSpPr/>
          <p:nvPr/>
        </p:nvSpPr>
        <p:spPr>
          <a:xfrm rot="10800000">
            <a:off x="5731497" y="4163224"/>
            <a:ext cx="2342561" cy="7481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CF5684D-DCD8-666A-3658-053F66144A8C}"/>
              </a:ext>
            </a:extLst>
          </p:cNvPr>
          <p:cNvSpPr/>
          <p:nvPr/>
        </p:nvSpPr>
        <p:spPr>
          <a:xfrm>
            <a:off x="6857201" y="5124759"/>
            <a:ext cx="4266694" cy="118777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Консультация профильного специалиста</a:t>
            </a: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577F1855-F292-F5C2-6FA2-A419DB27DDC4}"/>
              </a:ext>
            </a:extLst>
          </p:cNvPr>
          <p:cNvSpPr/>
          <p:nvPr/>
        </p:nvSpPr>
        <p:spPr>
          <a:xfrm>
            <a:off x="5213023" y="5718647"/>
            <a:ext cx="735290" cy="3299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771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E13E3-152F-A993-56CA-0EEA6E14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6" y="365125"/>
            <a:ext cx="11057612" cy="6635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Выход в том, чтобы не замалчивать</a:t>
            </a:r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6DC819AB-E2B0-B1CA-02B1-0E84455D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985BCFB5-ACBE-54DB-EE3E-2CF527F7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7701948E-7760-CA73-3D8C-98ED10A82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15</a:t>
            </a:fld>
            <a:endParaRPr lang="ru-RU" noProof="0" dirty="0"/>
          </a:p>
        </p:txBody>
      </p:sp>
      <p:pic>
        <p:nvPicPr>
          <p:cNvPr id="15" name="Головоломка_ отрывок про слезы тщетности (1)">
            <a:hlinkClick r:id="" action="ppaction://media"/>
            <a:extLst>
              <a:ext uri="{FF2B5EF4-FFF2-40B4-BE49-F238E27FC236}">
                <a16:creationId xmlns:a16="http://schemas.microsoft.com/office/drawing/2014/main" id="{2E4D5099-1FF6-0B2A-ED2D-2E3828F2F5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5809" y="1147386"/>
            <a:ext cx="9260382" cy="52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2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56B5F-A696-F946-99DA-2E516E55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609" y="260350"/>
            <a:ext cx="851535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Экспресс-тест: проверьте себя на наличие выгорания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791F61-CD1E-E442-6BFD-71F1E3A7D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7" b="23140"/>
          <a:stretch/>
        </p:blipFill>
        <p:spPr bwMode="auto">
          <a:xfrm>
            <a:off x="1524000" y="1941230"/>
            <a:ext cx="9144000" cy="2286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6CF239-7029-8491-7F29-C1AF2B42BD8B}"/>
              </a:ext>
            </a:extLst>
          </p:cNvPr>
          <p:cNvSpPr txBox="1"/>
          <p:nvPr/>
        </p:nvSpPr>
        <p:spPr>
          <a:xfrm>
            <a:off x="3581400" y="4709065"/>
            <a:ext cx="7287768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1600" b="0" kern="1200" dirty="0"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Ответьте на каждый вопрос, выбрав наиболее соответствующий вариант ответа, от 1 до 5, где 1 - "Совсем не верно" и 5 - "Полностью верно".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1600" b="0" kern="1200" dirty="0"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После завершения теста, мы предоставим вам результат.</a:t>
            </a:r>
            <a:endParaRPr lang="ru-RU" sz="1600" kern="1200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91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6CF239-7029-8491-7F29-C1AF2B42BD8B}"/>
              </a:ext>
            </a:extLst>
          </p:cNvPr>
          <p:cNvSpPr txBox="1"/>
          <p:nvPr/>
        </p:nvSpPr>
        <p:spPr>
          <a:xfrm>
            <a:off x="3485984" y="1019175"/>
            <a:ext cx="7287768" cy="56990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1. Мне часто не хватает энергии для выполнения повседневных задач.</a:t>
            </a:r>
          </a:p>
          <a:p>
            <a:pPr marL="342900" indent="-342900" algn="l">
              <a:buAutoNum type="arabicPeriod"/>
            </a:pPr>
            <a:endParaRPr lang="ru-RU" sz="1600" b="0" i="0" dirty="0">
              <a:solidFill>
                <a:srgbClr val="000000"/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2. Я испытываю физическую и/или эмоциональную истощенность.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3. У меня появилось чувство безнадежности или отчаяния.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4. Я начал терять радость и интерес к своей работе/учёбе/хобби.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5. У меня возникла апатия и равнодушие к окружающим.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6. Я часто чувствую себя раздражительным и нервным.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7. У меня появляются проблемы со сном (бессонница или, наоборот, чрезмерная сонливость).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8. У меня снизилась производительность или качество работы/учёбы.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9. Я часто испытываю чувство страха или тревоги по поводу будущего.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10. У меня возникли физические симптомы, такие как головные боли, боли в животе или мышцах.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C9AE93D-F794-DF48-AA9A-380E7859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984" y="169282"/>
            <a:ext cx="8029575" cy="8498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Вопросы экспресс-теста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62D62-D316-4B77-8D7D-BC9625009FBC}"/>
              </a:ext>
            </a:extLst>
          </p:cNvPr>
          <p:cNvSpPr txBox="1"/>
          <p:nvPr/>
        </p:nvSpPr>
        <p:spPr>
          <a:xfrm>
            <a:off x="276225" y="1115988"/>
            <a:ext cx="26384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kern="1200" dirty="0"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1 - "Совсем не верно" </a:t>
            </a:r>
          </a:p>
          <a:p>
            <a:r>
              <a:rPr lang="ru-RU" dirty="0">
                <a:latin typeface="Montserrat" panose="00000500000000000000" pitchFamily="2" charset="-52"/>
                <a:cs typeface="Times New Roman" panose="02020603050405020304" pitchFamily="18" charset="0"/>
              </a:rPr>
              <a:t>2-3-4</a:t>
            </a:r>
          </a:p>
          <a:p>
            <a:r>
              <a:rPr lang="ru-RU" sz="1800" b="0" kern="1200" dirty="0"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5 - "Полностью верно".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298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6CF239-7029-8491-7F29-C1AF2B42BD8B}"/>
              </a:ext>
            </a:extLst>
          </p:cNvPr>
          <p:cNvSpPr txBox="1"/>
          <p:nvPr/>
        </p:nvSpPr>
        <p:spPr>
          <a:xfrm>
            <a:off x="3485984" y="1494845"/>
            <a:ext cx="8591716" cy="5699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just">
              <a:buFontTx/>
              <a:buChar char="-"/>
            </a:pPr>
            <a:r>
              <a:rPr lang="ru-RU" b="1" dirty="0">
                <a:solidFill>
                  <a:srgbClr val="000000"/>
                </a:solidFill>
                <a:latin typeface="Montserrat" panose="00000500000000000000" pitchFamily="2" charset="-52"/>
              </a:rPr>
              <a:t>Сумма баллов от 10 до 20</a:t>
            </a:r>
            <a:r>
              <a:rPr lang="ru-RU" dirty="0">
                <a:solidFill>
                  <a:srgbClr val="000000"/>
                </a:solidFill>
                <a:latin typeface="Montserrat" panose="00000500000000000000" pitchFamily="2" charset="-52"/>
              </a:rPr>
              <a:t>: Ваши ответы не указывают на признаки выгорания в данный момент.</a:t>
            </a:r>
          </a:p>
          <a:p>
            <a:pPr algn="just"/>
            <a:endParaRPr lang="ru-RU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marL="285750" indent="-285750" algn="just">
              <a:buFontTx/>
              <a:buChar char="-"/>
            </a:pPr>
            <a:r>
              <a:rPr lang="ru-RU" b="1" dirty="0">
                <a:solidFill>
                  <a:srgbClr val="000000"/>
                </a:solidFill>
                <a:latin typeface="Montserrat" panose="00000500000000000000" pitchFamily="2" charset="-52"/>
              </a:rPr>
              <a:t>Сумма баллов от 21 до 30</a:t>
            </a:r>
            <a:r>
              <a:rPr lang="ru-RU" dirty="0">
                <a:solidFill>
                  <a:srgbClr val="000000"/>
                </a:solidFill>
                <a:latin typeface="Montserrat" panose="00000500000000000000" pitchFamily="2" charset="-52"/>
              </a:rPr>
              <a:t>: У вас есть несколько признаков выгорания, и, возможно, стоит обратить внимание на свое физическое и эмоциональное состояние.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marL="285750" indent="-285750" algn="just">
              <a:buFontTx/>
              <a:buChar char="-"/>
            </a:pPr>
            <a:r>
              <a:rPr lang="ru-RU" b="1" dirty="0">
                <a:solidFill>
                  <a:srgbClr val="000000"/>
                </a:solidFill>
                <a:latin typeface="Montserrat" panose="00000500000000000000" pitchFamily="2" charset="-52"/>
              </a:rPr>
              <a:t>Сумма баллов от 31 до 40</a:t>
            </a:r>
            <a:r>
              <a:rPr lang="ru-RU" dirty="0">
                <a:solidFill>
                  <a:srgbClr val="000000"/>
                </a:solidFill>
                <a:latin typeface="Montserrat" panose="00000500000000000000" pitchFamily="2" charset="-52"/>
              </a:rPr>
              <a:t>: Ваши ответы указывают на наличие выгорания, и, вероятно, это начинает влиять на вашу жизнь и здоровье. Рекомендуется обратиться за поддержкой к специалисту.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marL="285750" indent="-285750" algn="just">
              <a:buFontTx/>
              <a:buChar char="-"/>
            </a:pPr>
            <a:r>
              <a:rPr lang="ru-RU" b="1" dirty="0">
                <a:solidFill>
                  <a:srgbClr val="000000"/>
                </a:solidFill>
                <a:latin typeface="Montserrat" panose="00000500000000000000" pitchFamily="2" charset="-52"/>
              </a:rPr>
              <a:t>Сумма баллов от 41 до 50</a:t>
            </a:r>
            <a:r>
              <a:rPr lang="ru-RU" dirty="0">
                <a:solidFill>
                  <a:srgbClr val="000000"/>
                </a:solidFill>
                <a:latin typeface="Montserrat" panose="00000500000000000000" pitchFamily="2" charset="-52"/>
              </a:rPr>
              <a:t>: Ваши ответы говорят о серьезных признаках выгорания, которые, возможно, значительно затрудняют вашу жизнь. Рекомендуется обратиться к компетентному специалисту для профессиональной помощи.</a:t>
            </a:r>
          </a:p>
          <a:p>
            <a:pPr marL="285750" indent="-285750" algn="l">
              <a:buFontTx/>
              <a:buChar char="-"/>
            </a:pPr>
            <a:endParaRPr lang="ru-RU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algn="l"/>
            <a:r>
              <a:rPr lang="ru-RU" b="1" dirty="0">
                <a:solidFill>
                  <a:srgbClr val="000000"/>
                </a:solidFill>
                <a:latin typeface="Montserrat" panose="00000500000000000000" pitchFamily="2" charset="-52"/>
              </a:rPr>
              <a:t>Напишите в комментариях, сколько баллов вышло у вас?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C9AE93D-F794-DF48-AA9A-380E7859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984" y="169282"/>
            <a:ext cx="802957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Ключи к тесту</a:t>
            </a:r>
          </a:p>
        </p:txBody>
      </p:sp>
    </p:spTree>
    <p:extLst>
      <p:ext uri="{BB962C8B-B14F-4D97-AF65-F5344CB8AC3E}">
        <p14:creationId xmlns:p14="http://schemas.microsoft.com/office/powerpoint/2010/main" val="1188862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14E3D1AE-D91C-63F8-89C6-563A40283CCF}"/>
              </a:ext>
            </a:extLst>
          </p:cNvPr>
          <p:cNvSpPr/>
          <p:nvPr/>
        </p:nvSpPr>
        <p:spPr>
          <a:xfrm>
            <a:off x="3452192" y="4574590"/>
            <a:ext cx="7215808" cy="164598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Montserrat" panose="00000500000000000000" pitchFamily="2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722E2-FE2B-FA17-B7AE-855DD2AA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 всегда можете получить поддержку</a:t>
            </a:r>
          </a:p>
        </p:txBody>
      </p:sp>
      <p:pic>
        <p:nvPicPr>
          <p:cNvPr id="11" name="Рисунок 10" descr="Изображение выглядит как человек, кожа, палец, гвоздь&#10;&#10;Автоматически созданное описание">
            <a:extLst>
              <a:ext uri="{FF2B5EF4-FFF2-40B4-BE49-F238E27FC236}">
                <a16:creationId xmlns:a16="http://schemas.microsoft.com/office/drawing/2014/main" id="{FE2ABA56-B7AE-4D8A-29AC-3B3B9CFD0B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4034" b="14034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5277FD7-0A5B-5993-08DA-AEC6EC88A9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4241" y="4849522"/>
            <a:ext cx="5711710" cy="1624012"/>
          </a:xfrm>
        </p:spPr>
        <p:txBody>
          <a:bodyPr/>
          <a:lstStyle/>
          <a:p>
            <a:pPr algn="ctr"/>
            <a:r>
              <a:rPr lang="ru-RU" sz="2400" b="1" dirty="0">
                <a:latin typeface="Montserrat" panose="00000500000000000000" pitchFamily="2" charset="-52"/>
              </a:rPr>
              <a:t>Корпоративный коуч-психолог</a:t>
            </a:r>
            <a:r>
              <a:rPr lang="ru-RU" sz="2400" dirty="0"/>
              <a:t>: </a:t>
            </a:r>
            <a:r>
              <a:rPr lang="en-US" sz="2400" dirty="0">
                <a:hlinkClick r:id="rId3"/>
              </a:rPr>
              <a:t>e.gudino@hr-team.pro</a:t>
            </a:r>
            <a:r>
              <a:rPr lang="en-US" sz="2400" dirty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4989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F46CE-F970-42B6-9F42-C0C87217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Как вы думаете?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83D436-D4C7-49AE-BFD0-C353F18559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71825" y="4407408"/>
            <a:ext cx="7700391" cy="137160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Montserrat" panose="00000500000000000000" pitchFamily="2" charset="-52"/>
              </a:rPr>
              <a:t>Почему среда – это маленькая пятница?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ABC425-B8E2-4CCF-A6B0-310950DE3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US" smtClean="0"/>
              <a:t>2</a:t>
            </a:fld>
            <a:endParaRPr lang="en-US" dirty="0"/>
          </a:p>
        </p:txBody>
      </p:sp>
      <p:pic>
        <p:nvPicPr>
          <p:cNvPr id="13" name="Рисунок 12" descr="Изображение выглядит как человек, дерево, девочк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3B2FED18-1462-1F46-279A-CB25185A75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819" b="48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2455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B95DB-BB50-6F1F-3C4B-1CB2ABF8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025" y="238341"/>
            <a:ext cx="8610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следующих вебинарах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B6C54A-2170-A040-8DBD-8FB742167E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7" y="1868557"/>
            <a:ext cx="8121777" cy="3910451"/>
          </a:xfrm>
        </p:spPr>
        <p:txBody>
          <a:bodyPr/>
          <a:lstStyle/>
          <a:p>
            <a:r>
              <a:rPr lang="ru-RU" sz="1800" b="1" dirty="0">
                <a:solidFill>
                  <a:srgbClr val="000000"/>
                </a:solidFill>
                <a:latin typeface="Montserrat" panose="00000500000000000000" pitchFamily="2" charset="-52"/>
              </a:rPr>
              <a:t>03.04</a:t>
            </a:r>
            <a:r>
              <a:rPr lang="ru-RU" sz="1800" dirty="0">
                <a:solidFill>
                  <a:srgbClr val="000000"/>
                </a:solidFill>
                <a:latin typeface="Montserrat" panose="00000500000000000000" pitchFamily="2" charset="-52"/>
              </a:rPr>
              <a:t> - Вебинар "Эффективные и неэффективные внутренние установки, влияющие на наше состояние"</a:t>
            </a:r>
          </a:p>
          <a:p>
            <a:endParaRPr lang="ru-RU" sz="18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r>
              <a:rPr lang="ru-RU" sz="1800" b="1" dirty="0">
                <a:solidFill>
                  <a:srgbClr val="000000"/>
                </a:solidFill>
                <a:latin typeface="Montserrat" panose="00000500000000000000" pitchFamily="2" charset="-52"/>
              </a:rPr>
              <a:t>10.04</a:t>
            </a:r>
            <a:r>
              <a:rPr lang="ru-RU" sz="1800" dirty="0">
                <a:solidFill>
                  <a:srgbClr val="000000"/>
                </a:solidFill>
                <a:latin typeface="Montserrat" panose="00000500000000000000" pitchFamily="2" charset="-52"/>
              </a:rPr>
              <a:t> - Вебинар "Эмоции и стрессоустойчивость - как стать более стрессовыносливым?"</a:t>
            </a:r>
          </a:p>
          <a:p>
            <a:endParaRPr lang="ru-RU" sz="18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r>
              <a:rPr lang="ru-RU" sz="1800" b="1" dirty="0">
                <a:solidFill>
                  <a:srgbClr val="000000"/>
                </a:solidFill>
                <a:latin typeface="Montserrat" panose="00000500000000000000" pitchFamily="2" charset="-52"/>
              </a:rPr>
              <a:t>17.04</a:t>
            </a:r>
            <a:r>
              <a:rPr lang="ru-RU" sz="1800" dirty="0">
                <a:solidFill>
                  <a:srgbClr val="000000"/>
                </a:solidFill>
                <a:latin typeface="Montserrat" panose="00000500000000000000" pitchFamily="2" charset="-52"/>
              </a:rPr>
              <a:t> - Вебинар "Work-life balance и тайм-менеджмент"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8CB6119-6D0E-1E17-271C-3116A29685C1}"/>
              </a:ext>
            </a:extLst>
          </p:cNvPr>
          <p:cNvSpPr txBox="1">
            <a:spLocks/>
          </p:cNvSpPr>
          <p:nvPr/>
        </p:nvSpPr>
        <p:spPr>
          <a:xfrm>
            <a:off x="3248025" y="4758098"/>
            <a:ext cx="72877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Montserrat" panose="00000500000000000000" pitchFamily="2" charset="-52"/>
              </a:rPr>
              <a:t>Не переключайтесь </a:t>
            </a:r>
            <a:r>
              <a:rPr lang="ru-RU" b="1" dirty="0">
                <a:solidFill>
                  <a:schemeClr val="tx1"/>
                </a:solidFill>
                <a:latin typeface="Montserrat" panose="00000500000000000000" pitchFamily="2" charset="-52"/>
                <a:sym typeface="Wingdings" panose="05000000000000000000" pitchFamily="2" charset="2"/>
              </a:rPr>
              <a:t></a:t>
            </a:r>
            <a:endParaRPr lang="ru-RU" b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C0F63B-91D7-49E5-8C95-B175F5CEB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243498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01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815" y="365125"/>
            <a:ext cx="8544835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Синдром эмоционального выгорания</a:t>
            </a:r>
          </a:p>
        </p:txBody>
      </p:sp>
      <p:pic>
        <p:nvPicPr>
          <p:cNvPr id="10" name="Рисунок 9" descr="фотография трех сочных растений в белых горшках&#10;">
            <a:extLst>
              <a:ext uri="{FF2B5EF4-FFF2-40B4-BE49-F238E27FC236}">
                <a16:creationId xmlns:a16="http://schemas.microsoft.com/office/drawing/2014/main" id="{950F1AD8-D083-461E-A758-E3AA785CE7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1690688"/>
            <a:ext cx="9144000" cy="2286000"/>
          </a:xfr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8975" y="4024312"/>
            <a:ext cx="8840109" cy="2286000"/>
          </a:xfrm>
        </p:spPr>
        <p:txBody>
          <a:bodyPr rtlCol="0">
            <a:normAutofit/>
          </a:bodyPr>
          <a:lstStyle/>
          <a:p>
            <a:pPr algn="just" rtl="0"/>
            <a:r>
              <a:rPr lang="ru-RU" b="0" i="0" dirty="0">
                <a:solidFill>
                  <a:srgbClr val="333333"/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Синдром эмоционального выгорания (англ. burnout) — понятие, введённое в психологию американским психиатром Г. Фрейденбергером в 1974 году, проявляющееся </a:t>
            </a:r>
            <a:r>
              <a:rPr lang="ru-RU" b="1" i="0" dirty="0">
                <a:solidFill>
                  <a:srgbClr val="333333"/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нарастающим эмоциональным истощением</a:t>
            </a:r>
            <a:r>
              <a:rPr lang="ru-RU" b="0" i="0" dirty="0">
                <a:solidFill>
                  <a:srgbClr val="333333"/>
                </a:solidFill>
                <a:effectLst/>
                <a:latin typeface="Montserrat" panose="00000500000000000000" pitchFamily="2" charset="-52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 МКБ-10 синдром выгорания был описан под рубрикой Z.73.0 как </a:t>
            </a:r>
          </a:p>
          <a:p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Выгорание — состояние полного истощения</a:t>
            </a: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».</a:t>
            </a:r>
          </a:p>
          <a:p>
            <a:pPr algn="just" rtl="0"/>
            <a:endParaRPr lang="ru-RU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6339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0">
            <a:extLst>
              <a:ext uri="{FF2B5EF4-FFF2-40B4-BE49-F238E27FC236}">
                <a16:creationId xmlns:a16="http://schemas.microsoft.com/office/drawing/2014/main" id="{3C6096F2-7685-BDDC-A6D8-1C34A088B95C}"/>
              </a:ext>
            </a:extLst>
          </p:cNvPr>
          <p:cNvGrpSpPr/>
          <p:nvPr/>
        </p:nvGrpSpPr>
        <p:grpSpPr>
          <a:xfrm>
            <a:off x="677327" y="554423"/>
            <a:ext cx="10503351" cy="5159026"/>
            <a:chOff x="485215" y="441324"/>
            <a:chExt cx="10503351" cy="5159026"/>
          </a:xfrm>
        </p:grpSpPr>
        <p:sp>
          <p:nvSpPr>
            <p:cNvPr id="13" name="Shape 222">
              <a:extLst>
                <a:ext uri="{FF2B5EF4-FFF2-40B4-BE49-F238E27FC236}">
                  <a16:creationId xmlns:a16="http://schemas.microsoft.com/office/drawing/2014/main" id="{CE997E65-182B-BBB5-3C9F-396529969342}"/>
                </a:ext>
              </a:extLst>
            </p:cNvPr>
            <p:cNvSpPr/>
            <p:nvPr/>
          </p:nvSpPr>
          <p:spPr>
            <a:xfrm>
              <a:off x="485215" y="441324"/>
              <a:ext cx="10503351" cy="5159026"/>
            </a:xfrm>
            <a:prstGeom prst="roundRect">
              <a:avLst>
                <a:gd name="adj" fmla="val 262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Montserrat" panose="00000500000000000000" pitchFamily="2" charset="-52"/>
              </a:endParaRPr>
            </a:p>
          </p:txBody>
        </p:sp>
        <p:sp>
          <p:nvSpPr>
            <p:cNvPr id="14" name="Shape 455">
              <a:extLst>
                <a:ext uri="{FF2B5EF4-FFF2-40B4-BE49-F238E27FC236}">
                  <a16:creationId xmlns:a16="http://schemas.microsoft.com/office/drawing/2014/main" id="{88A91774-45F7-F707-846B-53A391FBE933}"/>
                </a:ext>
              </a:extLst>
            </p:cNvPr>
            <p:cNvSpPr/>
            <p:nvPr/>
          </p:nvSpPr>
          <p:spPr>
            <a:xfrm>
              <a:off x="912241" y="1501400"/>
              <a:ext cx="2505604" cy="523220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ru-RU" sz="28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Он существует!</a:t>
              </a:r>
            </a:p>
          </p:txBody>
        </p:sp>
        <p:sp>
          <p:nvSpPr>
            <p:cNvPr id="15" name="-Title566">
              <a:extLst>
                <a:ext uri="{FF2B5EF4-FFF2-40B4-BE49-F238E27FC236}">
                  <a16:creationId xmlns:a16="http://schemas.microsoft.com/office/drawing/2014/main" id="{DAEE6DDF-B347-02C3-2D62-B15D98C077A8}"/>
                </a:ext>
              </a:extLst>
            </p:cNvPr>
            <p:cNvSpPr/>
            <p:nvPr/>
          </p:nvSpPr>
          <p:spPr>
            <a:xfrm>
              <a:off x="575392" y="513335"/>
              <a:ext cx="8684429" cy="7039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b">
              <a:spAutoFit/>
            </a:bodyPr>
            <a:lstStyle/>
            <a:p>
              <a:r>
                <a:rPr lang="ru-RU" sz="40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Факты о СЭВ</a:t>
              </a:r>
            </a:p>
          </p:txBody>
        </p:sp>
      </p:grpSp>
      <p:sp>
        <p:nvSpPr>
          <p:cNvPr id="16" name="Shape 455">
            <a:extLst>
              <a:ext uri="{FF2B5EF4-FFF2-40B4-BE49-F238E27FC236}">
                <a16:creationId xmlns:a16="http://schemas.microsoft.com/office/drawing/2014/main" id="{CCE4F0EA-31AE-B2A5-1E50-BA792BB177AE}"/>
              </a:ext>
            </a:extLst>
          </p:cNvPr>
          <p:cNvSpPr/>
          <p:nvPr/>
        </p:nvSpPr>
        <p:spPr>
          <a:xfrm>
            <a:off x="1828801" y="2303654"/>
            <a:ext cx="3329216" cy="954107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Победит, если ничего не делать</a:t>
            </a:r>
          </a:p>
        </p:txBody>
      </p:sp>
      <p:sp>
        <p:nvSpPr>
          <p:cNvPr id="17" name="Shape 455">
            <a:extLst>
              <a:ext uri="{FF2B5EF4-FFF2-40B4-BE49-F238E27FC236}">
                <a16:creationId xmlns:a16="http://schemas.microsoft.com/office/drawing/2014/main" id="{980D4999-3DFD-BE3B-D772-079D953E5FE0}"/>
              </a:ext>
            </a:extLst>
          </p:cNvPr>
          <p:cNvSpPr/>
          <p:nvPr/>
        </p:nvSpPr>
        <p:spPr>
          <a:xfrm>
            <a:off x="914655" y="3430634"/>
            <a:ext cx="4204589" cy="523220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Отражается на всей жизни</a:t>
            </a:r>
          </a:p>
        </p:txBody>
      </p:sp>
      <p:sp>
        <p:nvSpPr>
          <p:cNvPr id="18" name="Shape 455">
            <a:extLst>
              <a:ext uri="{FF2B5EF4-FFF2-40B4-BE49-F238E27FC236}">
                <a16:creationId xmlns:a16="http://schemas.microsoft.com/office/drawing/2014/main" id="{F143B92D-64E3-136E-8E28-0BDF395C7AF0}"/>
              </a:ext>
            </a:extLst>
          </p:cNvPr>
          <p:cNvSpPr/>
          <p:nvPr/>
        </p:nvSpPr>
        <p:spPr>
          <a:xfrm>
            <a:off x="842878" y="4156167"/>
            <a:ext cx="2595248" cy="523220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Сам не пройдет</a:t>
            </a:r>
          </a:p>
        </p:txBody>
      </p:sp>
      <p:sp>
        <p:nvSpPr>
          <p:cNvPr id="19" name="Shape 455">
            <a:extLst>
              <a:ext uri="{FF2B5EF4-FFF2-40B4-BE49-F238E27FC236}">
                <a16:creationId xmlns:a16="http://schemas.microsoft.com/office/drawing/2014/main" id="{699C4946-7700-580A-C9FF-00ED8174F04E}"/>
              </a:ext>
            </a:extLst>
          </p:cNvPr>
          <p:cNvSpPr/>
          <p:nvPr/>
        </p:nvSpPr>
        <p:spPr>
          <a:xfrm>
            <a:off x="4818657" y="1483208"/>
            <a:ext cx="1511805" cy="523220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Заметен</a:t>
            </a:r>
          </a:p>
        </p:txBody>
      </p:sp>
      <p:sp>
        <p:nvSpPr>
          <p:cNvPr id="20" name="Shape 455">
            <a:extLst>
              <a:ext uri="{FF2B5EF4-FFF2-40B4-BE49-F238E27FC236}">
                <a16:creationId xmlns:a16="http://schemas.microsoft.com/office/drawing/2014/main" id="{58D9A6B9-C9A1-C167-8AD4-379AA1B69E22}"/>
              </a:ext>
            </a:extLst>
          </p:cNvPr>
          <p:cNvSpPr/>
          <p:nvPr/>
        </p:nvSpPr>
        <p:spPr>
          <a:xfrm>
            <a:off x="7020291" y="1350784"/>
            <a:ext cx="3253807" cy="523220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Время Твоей Жизни</a:t>
            </a:r>
          </a:p>
        </p:txBody>
      </p:sp>
      <p:sp>
        <p:nvSpPr>
          <p:cNvPr id="21" name="Shape 455">
            <a:extLst>
              <a:ext uri="{FF2B5EF4-FFF2-40B4-BE49-F238E27FC236}">
                <a16:creationId xmlns:a16="http://schemas.microsoft.com/office/drawing/2014/main" id="{2E1A3B20-D42F-6E57-0B43-53C892902480}"/>
              </a:ext>
            </a:extLst>
          </p:cNvPr>
          <p:cNvSpPr/>
          <p:nvPr/>
        </p:nvSpPr>
        <p:spPr>
          <a:xfrm>
            <a:off x="5460279" y="2201270"/>
            <a:ext cx="5547105" cy="523220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Профилактика легче и приятнее</a:t>
            </a:r>
          </a:p>
        </p:txBody>
      </p:sp>
      <p:sp>
        <p:nvSpPr>
          <p:cNvPr id="22" name="Shape 455">
            <a:extLst>
              <a:ext uri="{FF2B5EF4-FFF2-40B4-BE49-F238E27FC236}">
                <a16:creationId xmlns:a16="http://schemas.microsoft.com/office/drawing/2014/main" id="{6CCD2CEB-6875-D512-8873-AC9A961ECAB3}"/>
              </a:ext>
            </a:extLst>
          </p:cNvPr>
          <p:cNvSpPr/>
          <p:nvPr/>
        </p:nvSpPr>
        <p:spPr>
          <a:xfrm>
            <a:off x="6052976" y="2905780"/>
            <a:ext cx="4935326" cy="523220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Не лечится таблетками</a:t>
            </a:r>
          </a:p>
        </p:txBody>
      </p:sp>
      <p:sp>
        <p:nvSpPr>
          <p:cNvPr id="23" name="Shape 455">
            <a:extLst>
              <a:ext uri="{FF2B5EF4-FFF2-40B4-BE49-F238E27FC236}">
                <a16:creationId xmlns:a16="http://schemas.microsoft.com/office/drawing/2014/main" id="{99F8884E-E28C-4B18-4DB3-461803506B31}"/>
              </a:ext>
            </a:extLst>
          </p:cNvPr>
          <p:cNvSpPr/>
          <p:nvPr/>
        </p:nvSpPr>
        <p:spPr>
          <a:xfrm>
            <a:off x="4282626" y="4589963"/>
            <a:ext cx="6529400" cy="523220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Действовать быстро: легко уходит вглубь</a:t>
            </a:r>
          </a:p>
        </p:txBody>
      </p:sp>
      <p:sp>
        <p:nvSpPr>
          <p:cNvPr id="24" name="Shape 455">
            <a:extLst>
              <a:ext uri="{FF2B5EF4-FFF2-40B4-BE49-F238E27FC236}">
                <a16:creationId xmlns:a16="http://schemas.microsoft.com/office/drawing/2014/main" id="{A7D3D13F-0E47-E04A-E7EA-03C663424A44}"/>
              </a:ext>
            </a:extLst>
          </p:cNvPr>
          <p:cNvSpPr/>
          <p:nvPr/>
        </p:nvSpPr>
        <p:spPr>
          <a:xfrm>
            <a:off x="5343964" y="3741949"/>
            <a:ext cx="5468062" cy="523220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Касается каждого из нас</a:t>
            </a:r>
          </a:p>
        </p:txBody>
      </p:sp>
      <p:sp>
        <p:nvSpPr>
          <p:cNvPr id="25" name="Shape 455">
            <a:extLst>
              <a:ext uri="{FF2B5EF4-FFF2-40B4-BE49-F238E27FC236}">
                <a16:creationId xmlns:a16="http://schemas.microsoft.com/office/drawing/2014/main" id="{CFB34281-71FC-1162-EAB2-F839AA4F66E3}"/>
              </a:ext>
            </a:extLst>
          </p:cNvPr>
          <p:cNvSpPr/>
          <p:nvPr/>
        </p:nvSpPr>
        <p:spPr>
          <a:xfrm>
            <a:off x="1177586" y="4918340"/>
            <a:ext cx="2595248" cy="523220"/>
          </a:xfrm>
          <a:prstGeom prst="rect">
            <a:avLst/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299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Болеть дорого</a:t>
            </a:r>
          </a:p>
        </p:txBody>
      </p:sp>
    </p:spTree>
    <p:extLst>
      <p:ext uri="{BB962C8B-B14F-4D97-AF65-F5344CB8AC3E}">
        <p14:creationId xmlns:p14="http://schemas.microsoft.com/office/powerpoint/2010/main" val="82195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>
            <a:extLst>
              <a:ext uri="{FF2B5EF4-FFF2-40B4-BE49-F238E27FC236}">
                <a16:creationId xmlns:a16="http://schemas.microsoft.com/office/drawing/2014/main" id="{160FC76B-FDDE-4574-85B7-495FBA6F90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873" y="272347"/>
            <a:ext cx="11450887" cy="420359"/>
          </a:xfrm>
        </p:spPr>
        <p:txBody>
          <a:bodyPr rtlCol="0"/>
          <a:lstStyle/>
          <a:p>
            <a:pPr algn="just" rtl="0">
              <a:spcBef>
                <a:spcPts val="0"/>
              </a:spcBef>
            </a:pP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Большинство работающих россиян знакомо с термином «профессиональное выгорание». </a:t>
            </a:r>
            <a:endParaRPr lang="en-US" dirty="0">
              <a:solidFill>
                <a:srgbClr val="333333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</a:pP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Практически каждый второй (45%) сталкивался с ним на практике, показало </a:t>
            </a:r>
            <a:r>
              <a:rPr lang="ru-RU" b="1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исследование НАФИ</a:t>
            </a:r>
            <a:r>
              <a:rPr lang="ru-RU" b="1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. </a:t>
            </a:r>
            <a:endParaRPr lang="en-US" b="1" dirty="0">
              <a:solidFill>
                <a:srgbClr val="333333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</a:pPr>
            <a:r>
              <a:rPr lang="ru-RU" b="1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42% опрошенных называют основной причиной выгорания постоянные стрессы на работе</a:t>
            </a: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. Отсутствие карьерного роста и профессионального развития упоминается гораздо реже (18%). </a:t>
            </a:r>
            <a:endParaRPr lang="en-US" dirty="0">
              <a:solidFill>
                <a:srgbClr val="333333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</a:pP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Самой популярной мерой для борьбы с выгоранием россияне считают длительный отпуск.</a:t>
            </a:r>
            <a:endParaRPr lang="en-US" dirty="0">
              <a:solidFill>
                <a:srgbClr val="333333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  <a:p>
            <a:pPr algn="just" rtl="0"/>
            <a:endParaRPr lang="ru-RU" dirty="0">
              <a:solidFill>
                <a:srgbClr val="333333"/>
              </a:solidFill>
              <a:latin typeface="Montserrat" panose="00000500000000000000" pitchFamily="2" charset="-52"/>
            </a:endParaRPr>
          </a:p>
        </p:txBody>
      </p:sp>
      <p:pic>
        <p:nvPicPr>
          <p:cNvPr id="40" name="Рисунок 39" descr="керамические цветочные горшки&#10;">
            <a:extLst>
              <a:ext uri="{FF2B5EF4-FFF2-40B4-BE49-F238E27FC236}">
                <a16:creationId xmlns:a16="http://schemas.microsoft.com/office/drawing/2014/main" id="{FE402C4A-2D7B-4F41-8218-B8594E1057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5943600"/>
            <a:ext cx="12188952" cy="9144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5A8651-64E6-F58B-7FBC-B39D1A60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83" y="2043751"/>
            <a:ext cx="7023742" cy="455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411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нимок экрана, Шрифт, визитная карточка&#10;&#10;Автоматически созданное описание">
            <a:extLst>
              <a:ext uri="{FF2B5EF4-FFF2-40B4-BE49-F238E27FC236}">
                <a16:creationId xmlns:a16="http://schemas.microsoft.com/office/drawing/2014/main" id="{8ABA835F-8284-5AA5-585D-01A1A54DF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71" y="257176"/>
            <a:ext cx="11401436" cy="641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69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1854" y="509297"/>
            <a:ext cx="9953850" cy="3200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 rtl="0">
              <a:buNone/>
            </a:pP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Согласно исследованиям, проведенным Всемирной организацией здравоохранения, более половины работников по всему миру испытывали какие-либо признаки выгорания. Другие исследования показывают, что выгорание часто встречается среди профессионалов в сфере здравоохранения, образования, и информационных технологий.</a:t>
            </a:r>
            <a:endParaRPr lang="ru-RU" noProof="1">
              <a:solidFill>
                <a:srgbClr val="333333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4" name="Рисунок 23" descr="фотография разных сочных растений">
            <a:extLst>
              <a:ext uri="{FF2B5EF4-FFF2-40B4-BE49-F238E27FC236}">
                <a16:creationId xmlns:a16="http://schemas.microsoft.com/office/drawing/2014/main" id="{147E9A8B-CB18-4B11-85BF-ECE4A7B2F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5943600"/>
            <a:ext cx="12188952" cy="914400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3E62EFE-6EEA-636F-7D1D-BB0963A0A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15" y="1999988"/>
            <a:ext cx="6132970" cy="358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292" y="1495258"/>
            <a:ext cx="9953850" cy="55495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 rtl="0">
              <a:buNone/>
            </a:pPr>
            <a:r>
              <a:rPr lang="ru-RU" b="1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Вот ключевые признаки</a:t>
            </a: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, которые помогут вам вовремя заметить проблему и предпринять необходимые шаги для восстановления:</a:t>
            </a:r>
          </a:p>
          <a:p>
            <a:pPr marL="0" indent="0" algn="just" rtl="0">
              <a:buNone/>
            </a:pP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1. Постоянное чувство усталости и истощения. </a:t>
            </a:r>
          </a:p>
          <a:p>
            <a:pPr marL="0" indent="0" algn="just" rtl="0">
              <a:buNone/>
            </a:pP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2. Снижение профессиональной мотивации. </a:t>
            </a:r>
          </a:p>
          <a:p>
            <a:pPr marL="0" indent="0" algn="just" rtl="0">
              <a:buNone/>
            </a:pP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3. Повышенная раздражительность или апатия. </a:t>
            </a:r>
          </a:p>
          <a:p>
            <a:pPr marL="0" indent="0" algn="just" rtl="0">
              <a:buNone/>
            </a:pP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4. Чувство неэффективности и отсутствие достижений. </a:t>
            </a:r>
          </a:p>
          <a:p>
            <a:pPr marL="0" indent="0" algn="just" rtl="0">
              <a:buNone/>
            </a:pP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5. Проблемы со сном. </a:t>
            </a:r>
          </a:p>
          <a:p>
            <a:pPr marL="0" indent="0" algn="just" rtl="0">
              <a:buNone/>
            </a:pP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6. Ухудшение физического здоровья. </a:t>
            </a:r>
          </a:p>
          <a:p>
            <a:pPr marL="0" indent="0" algn="just" rtl="0">
              <a:buNone/>
            </a:pPr>
            <a:r>
              <a:rPr lang="ru-RU" dirty="0">
                <a:solidFill>
                  <a:srgbClr val="333333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7. Отстраненность от личных и профессиональных отношений. </a:t>
            </a:r>
            <a:endParaRPr lang="ru-RU" noProof="1">
              <a:solidFill>
                <a:srgbClr val="333333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4" name="Рисунок 23" descr="фотография разных сочных растений">
            <a:extLst>
              <a:ext uri="{FF2B5EF4-FFF2-40B4-BE49-F238E27FC236}">
                <a16:creationId xmlns:a16="http://schemas.microsoft.com/office/drawing/2014/main" id="{147E9A8B-CB18-4B11-85BF-ECE4A7B2F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5943600"/>
            <a:ext cx="12188952" cy="914400"/>
          </a:xfrm>
        </p:spPr>
      </p:pic>
      <p:sp>
        <p:nvSpPr>
          <p:cNvPr id="48" name="Дата 47">
            <a:extLst>
              <a:ext uri="{FF2B5EF4-FFF2-40B4-BE49-F238E27FC236}">
                <a16:creationId xmlns:a16="http://schemas.microsoft.com/office/drawing/2014/main" id="{72260A6F-9731-47E2-94BA-7030273BA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dirty="0"/>
              <a:t>20ГГ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C542D-EF2E-74AD-3955-A66F4EE2E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39645"/>
            <a:ext cx="11791950" cy="865256"/>
          </a:xfrm>
        </p:spPr>
        <p:txBody>
          <a:bodyPr rtlCol="0">
            <a:noAutofit/>
          </a:bodyPr>
          <a:lstStyle/>
          <a:p>
            <a:pPr rtl="0"/>
            <a:r>
              <a:rPr lang="ru-RU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Как отличить усталость от выгорания?</a:t>
            </a:r>
          </a:p>
        </p:txBody>
      </p:sp>
    </p:spTree>
    <p:extLst>
      <p:ext uri="{BB962C8B-B14F-4D97-AF65-F5344CB8AC3E}">
        <p14:creationId xmlns:p14="http://schemas.microsoft.com/office/powerpoint/2010/main" val="244589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264E0B-5C8A-ADCA-735A-C03ABE12B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229" b="4975"/>
          <a:stretch/>
        </p:blipFill>
        <p:spPr>
          <a:xfrm>
            <a:off x="928892" y="509323"/>
            <a:ext cx="4375867" cy="584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27F8349-F43F-A1FD-CEAB-784BE093D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96" y="1342724"/>
            <a:ext cx="6253033" cy="4172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7030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553,8029"/>
  <p:tag name="ORIGINAL_HEIGHT" val="411,1494"/>
  <p:tag name="ORIGINAL_TOP" val="86,4"/>
  <p:tag name="ORIGINAL_LEFT" val="38,205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553,8029"/>
  <p:tag name="ORIGINAL_HEIGHT" val="411,1494"/>
  <p:tag name="ORIGINAL_TOP" val="86,4"/>
  <p:tag name="ORIGINAL_LEFT" val="38,20589"/>
</p:tagLst>
</file>

<file path=ppt/theme/theme1.xml><?xml version="1.0" encoding="utf-8"?>
<a:theme xmlns:a="http://schemas.openxmlformats.org/drawingml/2006/main" name="Тема Office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9035_TF66722518_Win32" id="{6E52A5AA-0C65-45B2-922E-8FDD7390C7B3}" vid="{6BCDB47F-9CA3-46F2-B234-57F86820E71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F12D6A-2BE8-4847-A724-6F141C79A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E6AE0A-D4B0-4A5B-9359-3C20E0AE6F6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Простая презентация о продажах</Template>
  <TotalTime>477</TotalTime>
  <Words>782</Words>
  <Application>Microsoft Office PowerPoint</Application>
  <PresentationFormat>Широкоэкранный</PresentationFormat>
  <Paragraphs>111</Paragraphs>
  <Slides>20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Montserrat</vt:lpstr>
      <vt:lpstr>Source Sans Pro Light</vt:lpstr>
      <vt:lpstr>Times New Roman</vt:lpstr>
      <vt:lpstr>Verdana</vt:lpstr>
      <vt:lpstr>Тема Office</vt:lpstr>
      <vt:lpstr>СЭВ – что это?</vt:lpstr>
      <vt:lpstr>Как вы думаете?</vt:lpstr>
      <vt:lpstr>Синдром эмоционального выгорания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отличить усталость от выгорания?</vt:lpstr>
      <vt:lpstr>Презентация PowerPoint</vt:lpstr>
      <vt:lpstr>Синдром эмоционального выгорания: стадии развития</vt:lpstr>
      <vt:lpstr>Синдром эмоционального выгорания: стадии развития</vt:lpstr>
      <vt:lpstr>Синдром эмоционального выгорания: стадии развития</vt:lpstr>
      <vt:lpstr>Презентация PowerPoint</vt:lpstr>
      <vt:lpstr>Как правильно диагностировать?</vt:lpstr>
      <vt:lpstr>Выход в том, чтобы не замалчивать</vt:lpstr>
      <vt:lpstr>Экспресс-тест: проверьте себя на наличие выгорания</vt:lpstr>
      <vt:lpstr>Вопросы экспресс-теста</vt:lpstr>
      <vt:lpstr>Ключи к тесту</vt:lpstr>
      <vt:lpstr>Вы всегда можете получить поддержку</vt:lpstr>
      <vt:lpstr>На следующих вебинарах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СЭВ – что это?</dc:title>
  <dc:creator>Екатерина Гудыно</dc:creator>
  <cp:lastModifiedBy>Александр Шин</cp:lastModifiedBy>
  <cp:revision>14</cp:revision>
  <dcterms:created xsi:type="dcterms:W3CDTF">2024-03-25T11:41:07Z</dcterms:created>
  <dcterms:modified xsi:type="dcterms:W3CDTF">2024-03-28T07:46:27Z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